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05" r:id="rId1"/>
  </p:sldMasterIdLst>
  <p:notesMasterIdLst>
    <p:notesMasterId r:id="rId15"/>
  </p:notesMasterIdLst>
  <p:sldIdLst>
    <p:sldId id="621" r:id="rId2"/>
    <p:sldId id="624" r:id="rId3"/>
    <p:sldId id="622" r:id="rId4"/>
    <p:sldId id="623" r:id="rId5"/>
    <p:sldId id="626" r:id="rId6"/>
    <p:sldId id="631" r:id="rId7"/>
    <p:sldId id="629" r:id="rId8"/>
    <p:sldId id="634" r:id="rId9"/>
    <p:sldId id="627" r:id="rId10"/>
    <p:sldId id="632" r:id="rId11"/>
    <p:sldId id="628" r:id="rId12"/>
    <p:sldId id="620" r:id="rId13"/>
    <p:sldId id="635" r:id="rId1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FAFD"/>
    <a:srgbClr val="33CC33"/>
    <a:srgbClr val="FF0066"/>
    <a:srgbClr val="000000"/>
    <a:srgbClr val="CCFF99"/>
    <a:srgbClr val="99FF66"/>
    <a:srgbClr val="99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67" autoAdjust="0"/>
    <p:restoredTop sz="92942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48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294117647058822"/>
          <c:y val="0.10666666666666667"/>
          <c:w val="0.40352941176470586"/>
          <c:h val="0.804444444444444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9CCFF"/>
            </a:solidFill>
            <a:ln w="126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1 670,4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en-US" dirty="0" smtClean="0"/>
                      <a:t>388,3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73,3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2 495,2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21 197,3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10,0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10">
                <a:noFill/>
              </a:ln>
            </c:spPr>
            <c:txPr>
              <a:bodyPr/>
              <a:lstStyle/>
              <a:p>
                <a:pPr>
                  <a:defRPr sz="9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6"/>
                <c:pt idx="0">
                  <c:v>НДФЛ</c:v>
                </c:pt>
                <c:pt idx="1">
                  <c:v>Доходы от уплаты акцизовна диз.топливо, моторные масла, автомоб.бензин</c:v>
                </c:pt>
                <c:pt idx="2">
                  <c:v>Единый сельхоз.налог</c:v>
                </c:pt>
                <c:pt idx="3">
                  <c:v>Налог на имущ.физ.лиц</c:v>
                </c:pt>
                <c:pt idx="4">
                  <c:v>Транспортный налог</c:v>
                </c:pt>
                <c:pt idx="5">
                  <c:v>Земельный налог</c:v>
                </c:pt>
              </c:strCache>
            </c:strRef>
          </c:cat>
          <c:val>
            <c:numRef>
              <c:f>Sheet1!$B$2:$H$2</c:f>
              <c:numCache>
                <c:formatCode>#,##0.00</c:formatCode>
                <c:ptCount val="7"/>
                <c:pt idx="0" formatCode="0.0">
                  <c:v>1670.4</c:v>
                </c:pt>
                <c:pt idx="1">
                  <c:v>1388.3</c:v>
                </c:pt>
                <c:pt idx="2" formatCode="0.0">
                  <c:v>73.3</c:v>
                </c:pt>
                <c:pt idx="3" formatCode="0.0">
                  <c:v>1670.4</c:v>
                </c:pt>
                <c:pt idx="4" formatCode="0.0">
                  <c:v>0</c:v>
                </c:pt>
                <c:pt idx="5">
                  <c:v>21197.3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00FF"/>
            </a:solidFill>
            <a:ln w="126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1 782,6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939"/>
                    </a:pPr>
                    <a:r>
                      <a:rPr lang="en-US" dirty="0"/>
                      <a:t>1 </a:t>
                    </a:r>
                    <a:r>
                      <a:rPr lang="en-US" dirty="0" smtClean="0"/>
                      <a:t>523,5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73,4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2 459,3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939"/>
                    </a:pPr>
                    <a:r>
                      <a:rPr lang="en-US" dirty="0" smtClean="0"/>
                      <a:t>21 631,4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939"/>
                    </a:pPr>
                    <a:r>
                      <a:rPr lang="en-US" sz="939" dirty="0"/>
                      <a:t>10,5</a:t>
                    </a:r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939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6"/>
                <c:pt idx="0">
                  <c:v>НДФЛ</c:v>
                </c:pt>
                <c:pt idx="1">
                  <c:v>Доходы от уплаты акцизовна диз.топливо, моторные масла, автомоб.бензин</c:v>
                </c:pt>
                <c:pt idx="2">
                  <c:v>Единый сельхоз.налог</c:v>
                </c:pt>
                <c:pt idx="3">
                  <c:v>Налог на имущ.физ.лиц</c:v>
                </c:pt>
                <c:pt idx="4">
                  <c:v>Транспортный налог</c:v>
                </c:pt>
                <c:pt idx="5">
                  <c:v>Земельный налог</c:v>
                </c:pt>
              </c:strCache>
            </c:strRef>
          </c:cat>
          <c:val>
            <c:numRef>
              <c:f>Sheet1!$B$3:$H$3</c:f>
              <c:numCache>
                <c:formatCode>#,##0.00</c:formatCode>
                <c:ptCount val="7"/>
                <c:pt idx="0" formatCode="0.0">
                  <c:v>1782.6</c:v>
                </c:pt>
                <c:pt idx="1">
                  <c:v>1523.5</c:v>
                </c:pt>
                <c:pt idx="2" formatCode="0.0">
                  <c:v>73.400000000000006</c:v>
                </c:pt>
                <c:pt idx="3" formatCode="0.0">
                  <c:v>1782.6</c:v>
                </c:pt>
                <c:pt idx="4" formatCode="0.0">
                  <c:v>0</c:v>
                </c:pt>
                <c:pt idx="5">
                  <c:v>21631.4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250062416"/>
        <c:axId val="250063200"/>
      </c:barChart>
      <c:catAx>
        <c:axId val="250062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5006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0063200"/>
        <c:scaling>
          <c:orientation val="minMax"/>
          <c:max val="25000"/>
        </c:scaling>
        <c:delete val="0"/>
        <c:axPos val="b"/>
        <c:majorGridlines>
          <c:spPr>
            <a:ln w="3164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50062416"/>
        <c:crosses val="autoZero"/>
        <c:crossBetween val="between"/>
        <c:majorUnit val="5000"/>
        <c:minorUnit val="1000"/>
      </c:valAx>
      <c:spPr>
        <a:noFill/>
        <a:ln w="1265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41182525194738"/>
          <c:y val="7.1110955228591968E-2"/>
          <c:w val="7.6077704819769498E-2"/>
          <c:h val="0.10711023037487798"/>
        </c:manualLayout>
      </c:layout>
      <c:overlay val="0"/>
      <c:spPr>
        <a:noFill/>
        <a:ln w="3164">
          <a:solidFill>
            <a:schemeClr val="tx1"/>
          </a:solidFill>
          <a:prstDash val="solid"/>
        </a:ln>
      </c:spPr>
      <c:txPr>
        <a:bodyPr/>
        <a:lstStyle/>
        <a:p>
          <a:pPr>
            <a:defRPr sz="10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900561246289778"/>
          <c:y val="2.6378859179440117E-2"/>
          <c:w val="0.5977740884510746"/>
          <c:h val="0.8776978417266186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9CCFF"/>
            </a:solidFill>
            <a:ln w="1105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157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 (работ) и компенсации зтрат государства</c:v>
                </c:pt>
                <c:pt idx="2">
                  <c:v>Штрафы, санкции, возмещение ущерба</c:v>
                </c:pt>
                <c:pt idx="3">
                  <c:v>Государственная пошлина</c:v>
                </c:pt>
                <c:pt idx="4">
                  <c:v>Прочие неналоговые доходы</c:v>
                </c:pt>
                <c:pt idx="5">
                  <c:v>Доходы от возврата остатков субсидий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292.10000000000002</c:v>
                </c:pt>
                <c:pt idx="1">
                  <c:v>124.2</c:v>
                </c:pt>
                <c:pt idx="2">
                  <c:v>22.1</c:v>
                </c:pt>
                <c:pt idx="3">
                  <c:v>14.9</c:v>
                </c:pt>
                <c:pt idx="4">
                  <c:v>4.9000000000000004</c:v>
                </c:pt>
                <c:pt idx="5">
                  <c:v>122.3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00FF"/>
            </a:solidFill>
            <a:ln w="1105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157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 (работ) и компенсации зтрат государства</c:v>
                </c:pt>
                <c:pt idx="2">
                  <c:v>Штрафы, санкции, возмещение ущерба</c:v>
                </c:pt>
                <c:pt idx="3">
                  <c:v>Государственная пошлина</c:v>
                </c:pt>
                <c:pt idx="4">
                  <c:v>Прочие неналоговые доходы</c:v>
                </c:pt>
                <c:pt idx="5">
                  <c:v>Доходы от возврата остатков субсидий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265.7</c:v>
                </c:pt>
                <c:pt idx="1">
                  <c:v>94.8</c:v>
                </c:pt>
                <c:pt idx="2">
                  <c:v>18.3</c:v>
                </c:pt>
                <c:pt idx="3">
                  <c:v>14.4</c:v>
                </c:pt>
                <c:pt idx="4">
                  <c:v>0</c:v>
                </c:pt>
                <c:pt idx="5">
                  <c:v>122.2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25589888"/>
        <c:axId val="225590280"/>
      </c:barChart>
      <c:catAx>
        <c:axId val="225589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7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5590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590280"/>
        <c:scaling>
          <c:orientation val="minMax"/>
        </c:scaling>
        <c:delete val="0"/>
        <c:axPos val="b"/>
        <c:majorGridlines>
          <c:spPr>
            <a:ln w="2765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27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25589888"/>
        <c:crosses val="autoZero"/>
        <c:crossBetween val="between"/>
      </c:valAx>
      <c:spPr>
        <a:noFill/>
        <a:ln w="1105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857135351072164"/>
          <c:y val="0.37889674358189551"/>
          <c:w val="0.1245330103332114"/>
          <c:h val="0.14649917442679294"/>
        </c:manualLayout>
      </c:layout>
      <c:overlay val="0"/>
      <c:spPr>
        <a:noFill/>
        <a:ln w="2765">
          <a:solidFill>
            <a:schemeClr val="tx1"/>
          </a:solidFill>
          <a:prstDash val="solid"/>
        </a:ln>
      </c:spPr>
      <c:txPr>
        <a:bodyPr/>
        <a:lstStyle/>
        <a:p>
          <a:pPr>
            <a:defRPr sz="144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27250900360145"/>
          <c:y val="0.32426778242677823"/>
          <c:w val="0.67226890756302526"/>
          <c:h val="0.4644351464435146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chemeClr val="accent1"/>
            </a:solidFill>
            <a:ln w="13176">
              <a:solidFill>
                <a:schemeClr val="tx1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339966"/>
              </a:solidFill>
              <a:ln w="1317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FF"/>
              </a:solidFill>
              <a:ln w="1317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CC99"/>
              </a:solidFill>
              <a:ln w="1317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317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0059379630423335"/>
                  <c:y val="2.738076534907588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+mj-lt"/>
                      </a:rPr>
                      <a:t>Дотации
</a:t>
                    </a:r>
                    <a:r>
                      <a:rPr lang="ru-RU" sz="1193" b="1" i="0" u="none" strike="noStrike" baseline="0" dirty="0" smtClean="0">
                        <a:effectLst/>
                      </a:rPr>
                      <a:t>5 892,5 </a:t>
                    </a:r>
                    <a:r>
                      <a:rPr lang="ru-RU" dirty="0" err="1" smtClean="0">
                        <a:latin typeface="+mj-lt"/>
                      </a:rPr>
                      <a:t>тыс.руб</a:t>
                    </a:r>
                    <a:r>
                      <a:rPr lang="ru-RU" dirty="0">
                        <a:latin typeface="+mj-lt"/>
                      </a:rPr>
                      <a:t>.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135033859492291E-2"/>
                  <c:y val="-7.04474469295017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+mj-lt"/>
                      </a:rPr>
                      <a:t>Субвенции
</a:t>
                    </a:r>
                    <a:r>
                      <a:rPr lang="ru-RU" b="1" dirty="0">
                        <a:latin typeface="+mj-lt"/>
                      </a:rPr>
                      <a:t> </a:t>
                    </a:r>
                    <a:r>
                      <a:rPr lang="ru-RU" sz="1193" b="1" i="0" u="none" strike="noStrike" baseline="0" dirty="0" smtClean="0">
                        <a:effectLst/>
                      </a:rPr>
                      <a:t>419,0 </a:t>
                    </a:r>
                    <a:r>
                      <a:rPr lang="ru-RU" b="1" dirty="0" smtClean="0">
                        <a:latin typeface="+mj-lt"/>
                      </a:rPr>
                      <a:t> </a:t>
                    </a:r>
                    <a:r>
                      <a:rPr lang="ru-RU" dirty="0" err="1">
                        <a:latin typeface="+mj-lt"/>
                      </a:rPr>
                      <a:t>тыс.руб</a:t>
                    </a:r>
                    <a:r>
                      <a:rPr lang="ru-RU" dirty="0">
                        <a:latin typeface="+mj-lt"/>
                      </a:rPr>
                      <a:t>.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351">
                <a:noFill/>
              </a:ln>
            </c:spPr>
            <c:txPr>
              <a:bodyPr/>
              <a:lstStyle/>
              <a:p>
                <a:pPr>
                  <a:defRPr sz="1193" b="1" i="0" u="none" strike="noStrike" baseline="0">
                    <a:solidFill>
                      <a:schemeClr val="tx1"/>
                    </a:solidFill>
                    <a:latin typeface="+mj-lt"/>
                    <a:ea typeface="Arial"/>
                    <a:cs typeface="Arial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Sheet1!$B$2:$F$2</c:f>
              <c:numCache>
                <c:formatCode>#\ ##0.0_р_.</c:formatCode>
                <c:ptCount val="5"/>
                <c:pt idx="0">
                  <c:v>3247.8</c:v>
                </c:pt>
                <c:pt idx="1">
                  <c:v>10853.1</c:v>
                </c:pt>
                <c:pt idx="2" formatCode="General">
                  <c:v>429.3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 w="1317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317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317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317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3176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6351">
                <a:noFill/>
              </a:ln>
            </c:spPr>
            <c:txPr>
              <a:bodyPr/>
              <a:lstStyle/>
              <a:p>
                <a:pPr>
                  <a:defRPr sz="186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32.200000000000003</c:v>
                </c:pt>
                <c:pt idx="1">
                  <c:v>56.9</c:v>
                </c:pt>
                <c:pt idx="2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59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2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7"/>
                <c:pt idx="0">
                  <c:v>МП "Развитие физической культуры и спорта"</c:v>
                </c:pt>
                <c:pt idx="1">
                  <c:v>МП "Рапзвитие сферы культуры"</c:v>
                </c:pt>
                <c:pt idx="2">
                  <c:v>МП "Обеспечение качественным жильем и услугами ЖКХ"</c:v>
                </c:pt>
                <c:pt idx="3">
                  <c:v>МП "Развитие дорожного хозяйства и благоустройство" </c:v>
                </c:pt>
                <c:pt idx="4">
                  <c:v>МП "Совершенствование муниципального управления"</c:v>
                </c:pt>
                <c:pt idx="5">
                  <c:v>МП "Обеспечение безопасности населения и территории"</c:v>
                </c:pt>
                <c:pt idx="6">
                  <c:v>МП "Переселение граждан из аварийного жилищного фонда"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7"/>
                <c:pt idx="0" formatCode="#,##0.00">
                  <c:v>550</c:v>
                </c:pt>
                <c:pt idx="1">
                  <c:v>7542.6</c:v>
                </c:pt>
                <c:pt idx="2" formatCode="#,##0.00">
                  <c:v>13219.4</c:v>
                </c:pt>
                <c:pt idx="3">
                  <c:v>10467.5</c:v>
                </c:pt>
                <c:pt idx="4">
                  <c:v>9252.2999999999993</c:v>
                </c:pt>
                <c:pt idx="5">
                  <c:v>23993.7</c:v>
                </c:pt>
                <c:pt idx="6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Обзазование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#,##0.00">
                  <c:v>9929.2999999999993</c:v>
                </c:pt>
                <c:pt idx="1">
                  <c:v>242.4</c:v>
                </c:pt>
                <c:pt idx="2" formatCode="#,##0.00">
                  <c:v>2393.6999999999998</c:v>
                </c:pt>
                <c:pt idx="3">
                  <c:v>5839.4</c:v>
                </c:pt>
                <c:pt idx="4">
                  <c:v>18456.7</c:v>
                </c:pt>
                <c:pt idx="5">
                  <c:v>50</c:v>
                </c:pt>
                <c:pt idx="6">
                  <c:v>7543.4</c:v>
                </c:pt>
                <c:pt idx="7">
                  <c:v>217.4</c:v>
                </c:pt>
                <c:pt idx="8">
                  <c:v>550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21T14:25:28.580" idx="1">
    <p:pos x="10" y="10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0.72293</cdr:x>
      <cdr:y>0.3865</cdr:y>
    </cdr:from>
    <cdr:to>
      <cdr:x>0.82011</cdr:x>
      <cdr:y>0.4568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1287" y="158363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0.38471</cdr:x>
      <cdr:y>0.49403</cdr:y>
    </cdr:from>
    <cdr:to>
      <cdr:x>0.61398</cdr:x>
      <cdr:y>0.68922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41613" y="2314376"/>
          <a:ext cx="187220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0.3759</cdr:x>
      <cdr:y>0.49403</cdr:y>
    </cdr:from>
    <cdr:to>
      <cdr:x>0.48787</cdr:x>
      <cdr:y>0.68922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69605" y="23143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0.12899</cdr:x>
      <cdr:y>0.2333</cdr:y>
    </cdr:from>
    <cdr:to>
      <cdr:x>0.2586</cdr:x>
      <cdr:y>0.42849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53381" y="1091828"/>
          <a:ext cx="1058374" cy="913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+mj-lt"/>
            </a:rPr>
            <a:t>Субсидии</a:t>
          </a:r>
        </a:p>
        <a:p xmlns:a="http://schemas.openxmlformats.org/drawingml/2006/main">
          <a:pPr algn="ctr"/>
          <a:r>
            <a:rPr lang="ru-RU" sz="1400" dirty="0">
              <a:latin typeface="+mn-lt"/>
              <a:ea typeface="+mn-ea"/>
              <a:cs typeface="+mn-cs"/>
            </a:rPr>
            <a:t>10853,1 </a:t>
          </a:r>
          <a:r>
            <a:rPr lang="ru-RU" sz="1400" dirty="0" err="1" smtClean="0"/>
            <a:t>тыс. руб</a:t>
          </a:r>
          <a:r>
            <a:rPr lang="ru-RU" sz="1400" dirty="0" smtClean="0"/>
            <a:t>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405EA13-B8DA-4CCC-BAF6-5C152E926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5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C0AB2-6AF2-41D0-8566-3BB1A3BC473E}" type="slidenum">
              <a:rPr lang="ru-RU" sz="1200" b="0" smtClean="0">
                <a:latin typeface="Arial" panose="020B0604020202020204" pitchFamily="34" charset="0"/>
              </a:rPr>
              <a:pPr/>
              <a:t>5</a:t>
            </a:fld>
            <a:endParaRPr lang="ru-RU" sz="1200" b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3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EEF91-B0F9-4AA2-945B-07377E90FE18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1EC58-6CC8-408D-A3EB-C543AF41A3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70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7B858-9052-4714-9D5A-2B31A87FC77B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40A34-43AB-46A9-AF49-10D874A381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C4FAF-0299-4441-B122-50C64B157E96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3D3D1-1907-477B-8FEF-C6BD66E2A5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31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7907A-AE4A-4F25-9124-355D745DB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30886-406D-4674-84DF-6404EAA932A4}" type="datetime1">
              <a:rPr lang="ru-RU"/>
              <a:pPr>
                <a:defRPr/>
              </a:pPr>
              <a:t>31.05.2022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274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DC0C4-F651-4731-B189-E6721D029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35183-2434-48C5-8E80-264CD57C2A6B}" type="datetime1">
              <a:rPr lang="ru-RU"/>
              <a:pPr>
                <a:defRPr/>
              </a:pPr>
              <a:t>31.05.2022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09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BFBE0-BA0A-4571-8A7F-41E35E94B2A0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2B6C8-5B5E-4F53-9E1F-C8E0503B2E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0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BA39B3-4517-4D1D-BDAE-FE42A4476311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40ED9-5ED6-45F2-99E3-37168A6965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10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7469CF-5DAA-4F1B-88F7-75F0509F7DDA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3BEBA-B030-469D-9F67-9E14B93E93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7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4C10C-90B4-4870-A21E-F891A03B7780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D3756-6044-409C-9D05-7F26811211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185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D74A2-37B5-4A81-B19D-0F28AD92B996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71409-A035-48B1-BF7B-CDC201012E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78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A8C73-52A8-4D0D-AE0B-42445A86E726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051AE-13CE-4D9E-BF06-D1428D5257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5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D923B-310A-4BE1-9508-7D3217A4DE41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55346-F603-4FF9-AAE9-C2AB5F782D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94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139CB-72F2-4852-A71C-DBD3617EC325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11F28-AD96-4276-A6E4-6F0B4DC6E3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DE58FB-4F3A-4B62-B82C-9FCB0DCEDCA6}" type="datetime1">
              <a:rPr lang="ru-RU" smtClean="0"/>
              <a:pPr>
                <a:defRPr/>
              </a:pPr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2D311E-5BD9-418A-8A96-9A8327030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84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6" r:id="rId1"/>
    <p:sldLayoutId id="2147485007" r:id="rId2"/>
    <p:sldLayoutId id="2147485008" r:id="rId3"/>
    <p:sldLayoutId id="2147485009" r:id="rId4"/>
    <p:sldLayoutId id="2147485010" r:id="rId5"/>
    <p:sldLayoutId id="2147485011" r:id="rId6"/>
    <p:sldLayoutId id="2147485012" r:id="rId7"/>
    <p:sldLayoutId id="2147485013" r:id="rId8"/>
    <p:sldLayoutId id="2147485014" r:id="rId9"/>
    <p:sldLayoutId id="2147485015" r:id="rId10"/>
    <p:sldLayoutId id="2147485016" r:id="rId11"/>
    <p:sldLayoutId id="2147485017" r:id="rId12"/>
    <p:sldLayoutId id="214748501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Исполнение бюджета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Усть-Качкинского сельского поселения за 2021 год </a:t>
            </a:r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39065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B9FAFD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dirty="0" smtClean="0"/>
              <a:t>Исполнение бюджета Усть-Качкинского сельского поселения по расходам</a:t>
            </a:r>
          </a:p>
        </p:txBody>
      </p:sp>
      <p:graphicFrame>
        <p:nvGraphicFramePr>
          <p:cNvPr id="2" name="Таблица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0948855"/>
              </p:ext>
            </p:extLst>
          </p:nvPr>
        </p:nvGraphicFramePr>
        <p:xfrm>
          <a:off x="457200" y="1799373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73532A-40B1-4A70-8BE6-E49237C0CC12}" type="slidenum">
              <a:rPr lang="ru-RU" sz="1200" b="0" smtClean="0">
                <a:latin typeface="Arial Black" panose="020B0A04020102020204" pitchFamily="34" charset="0"/>
              </a:rPr>
              <a:pPr/>
              <a:t>10</a:t>
            </a:fld>
            <a:endParaRPr lang="ru-RU" sz="1200" b="0" smtClean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Расходование средств резервного фонда в 2021 году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35975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sz="24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sz="24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400" b="1" dirty="0" smtClean="0"/>
              <a:t>ВСЕГО ПРЕДУСМОТРЕНО В БЮДЖЕТЕ – 0,0 тыс. руб.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sz="2400" b="1" dirty="0" smtClean="0"/>
              <a:t>ИЗРАСХОДОВАНО – 0,0 тыс. руб., в том числе: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z="2400" b="1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9366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Основные итоги исполнения расходов </a:t>
            </a:r>
            <a:br>
              <a:rPr lang="ru-RU" sz="3200" b="1" smtClean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sz="32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бюджета за 2021 год</a:t>
            </a:r>
            <a:endParaRPr lang="ru-RU" sz="320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80400" cy="4176712"/>
          </a:xfrm>
          <a:solidFill>
            <a:srgbClr val="B9FAFD"/>
          </a:solidFill>
        </p:spPr>
        <p:txBody>
          <a:bodyPr/>
          <a:lstStyle/>
          <a:p>
            <a:pPr algn="just">
              <a:lnSpc>
                <a:spcPts val="1800"/>
              </a:lnSpc>
            </a:pPr>
            <a:r>
              <a:rPr lang="ru-RU" sz="1800" smtClean="0">
                <a:solidFill>
                  <a:schemeClr val="tx2"/>
                </a:solidFill>
              </a:rPr>
              <a:t>реализованы основные направления и задачи налоговой и бюджетной политики  2021 года  - обеспечено  стабильное исполнение  местного бюджета</a:t>
            </a:r>
          </a:p>
          <a:p>
            <a:pPr algn="just">
              <a:lnSpc>
                <a:spcPts val="1800"/>
              </a:lnSpc>
            </a:pPr>
            <a:r>
              <a:rPr lang="ru-RU" sz="1800" smtClean="0">
                <a:solidFill>
                  <a:schemeClr val="tx2"/>
                </a:solidFill>
              </a:rPr>
              <a:t>операции по исполнению бюджета осуществлялись в соответствии с бюджетным  законодательством и  требованиями,  утвержденными решением о бюджете</a:t>
            </a:r>
          </a:p>
          <a:p>
            <a:pPr algn="just">
              <a:lnSpc>
                <a:spcPts val="1800"/>
              </a:lnSpc>
            </a:pPr>
            <a:r>
              <a:rPr lang="ru-RU" sz="1800" smtClean="0"/>
              <a:t>объем муниципального долга Усть-Качкинского сельского поселения по состоянию на 01.01.2022 года составил 0,0 тыс. руб., в т. ч. по предоставленным муниципальным гарантиям – 0,0 тыс. руб.</a:t>
            </a:r>
            <a:endParaRPr lang="ru-RU" sz="1800" smtClean="0">
              <a:solidFill>
                <a:schemeClr val="tx2"/>
              </a:solidFill>
            </a:endParaRPr>
          </a:p>
          <a:p>
            <a:pPr algn="just">
              <a:lnSpc>
                <a:spcPts val="1800"/>
              </a:lnSpc>
            </a:pPr>
            <a:r>
              <a:rPr lang="ru-RU" sz="1800" smtClean="0">
                <a:solidFill>
                  <a:schemeClr val="tx2"/>
                </a:solidFill>
              </a:rPr>
              <a:t> просроченная дебиторская и кредиторская задолженность</a:t>
            </a:r>
          </a:p>
          <a:p>
            <a:pPr algn="just">
              <a:lnSpc>
                <a:spcPts val="1800"/>
              </a:lnSpc>
              <a:buFont typeface="Wingdings" panose="05000000000000000000" pitchFamily="2" charset="2"/>
              <a:buNone/>
            </a:pPr>
            <a:r>
              <a:rPr lang="ru-RU" sz="1800" smtClean="0">
                <a:solidFill>
                  <a:schemeClr val="tx2"/>
                </a:solidFill>
              </a:rPr>
              <a:t>      отсутствуют</a:t>
            </a:r>
          </a:p>
          <a:p>
            <a:pPr>
              <a:buFont typeface="Wingdings" panose="05000000000000000000" pitchFamily="2" charset="2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315800-E6E1-4F35-9701-CEBB9EA7F4C3}" type="slidenum">
              <a:rPr 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sz="1200" smtClean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B9FAFD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sz="6000" b="1" dirty="0" smtClean="0"/>
              <a:t>СПАСИБО !</a:t>
            </a:r>
            <a:endParaRPr lang="ru-RU" sz="6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372200" y="6302375"/>
            <a:ext cx="2057400" cy="365125"/>
          </a:xfrm>
        </p:spPr>
        <p:txBody>
          <a:bodyPr/>
          <a:lstStyle/>
          <a:p>
            <a:pPr>
              <a:defRPr/>
            </a:pPr>
            <a:fld id="{5572B6C8-5B5E-4F53-9E1F-C8E0503B2E5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>Исполнение бюджета Усть-Качкинского сельского поселения за 2021 год</a:t>
            </a:r>
          </a:p>
        </p:txBody>
      </p:sp>
      <p:graphicFrame>
        <p:nvGraphicFramePr>
          <p:cNvPr id="44101" name="Group 69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229600" cy="3824288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216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Показатели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Первоначально утвержденные значения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 2021 год,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Уточненные утвержденные значения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на 2021 год, тыс. руб.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Фактически исполнено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за 2021 год,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Отклонение, фактически исполнено к уточненные утвержденные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Процент исполнения к уточненным утвержденным значениям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29 040,8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41 982,4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42 580,7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+ 598,3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101,4%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7D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34 005,5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47 629,4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45 222,2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- 2 407,2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Дефицит (-)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- 4964,7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- 5 647,0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- 2 641,5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+ 3 005,5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Исполнение бюджета Усть-Качкинского сельского поселения по доходам</a:t>
            </a:r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982530-1A8E-46C5-9B1C-4205E685A5D2}" type="slidenum">
              <a:rPr 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sz="1200" smtClean="0">
              <a:latin typeface="Arial Black" panose="020B0A04020102020204" pitchFamily="34" charset="0"/>
            </a:endParaRPr>
          </a:p>
        </p:txBody>
      </p:sp>
      <p:graphicFrame>
        <p:nvGraphicFramePr>
          <p:cNvPr id="7237" name="Group 69"/>
          <p:cNvGraphicFramePr>
            <a:graphicFrameLocks noGrp="1"/>
          </p:cNvGraphicFramePr>
          <p:nvPr/>
        </p:nvGraphicFramePr>
        <p:xfrm>
          <a:off x="611188" y="1773238"/>
          <a:ext cx="7848600" cy="4318000"/>
        </p:xfrm>
        <a:graphic>
          <a:graphicData uri="http://schemas.openxmlformats.org/drawingml/2006/table">
            <a:tbl>
              <a:tblPr/>
              <a:tblGrid>
                <a:gridCol w="2160587"/>
                <a:gridCol w="1511300"/>
                <a:gridCol w="1368425"/>
                <a:gridCol w="1440780"/>
                <a:gridCol w="1367508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Показатели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Первоначально утвержденные значения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 2021 год,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Уточненные утвержденные значения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на 2021 год, тыс. руб.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Фактически исполнено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за 2021 год, 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Процент исполнения к уточненным утвержденным значениям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24 138,6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26 824,5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27 470,2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102,4 %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3 782,2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580,5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112,6 %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14 642,5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14 530,2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99,2 %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Всего доходов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29 040,8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41 982,4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42 580,7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101,4 %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Налоговые доходы</a:t>
            </a:r>
          </a:p>
        </p:txBody>
      </p:sp>
      <p:graphicFrame>
        <p:nvGraphicFramePr>
          <p:cNvPr id="2" name="Object 1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84175" y="1639888"/>
          <a:ext cx="825182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284663" y="5373688"/>
            <a:ext cx="44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Неналоговые доходы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57325" y="2039938"/>
          <a:ext cx="6229350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2438400" y="2060575"/>
            <a:ext cx="460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Безвозмездные поступления</a:t>
            </a:r>
            <a:br>
              <a:rPr lang="ru-RU" b="1" dirty="0" smtClean="0"/>
            </a:br>
            <a:endParaRPr lang="ru-RU" sz="4000" b="1" dirty="0" smtClean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27309905"/>
              </p:ext>
            </p:extLst>
          </p:nvPr>
        </p:nvGraphicFramePr>
        <p:xfrm>
          <a:off x="487363" y="1679575"/>
          <a:ext cx="8564562" cy="473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pPr algn="ctr"/>
            <a:r>
              <a:rPr lang="ru-RU" sz="2400" b="1" dirty="0" smtClean="0"/>
              <a:t>Отчет об исполнении муниципальных программ  </a:t>
            </a:r>
            <a:br>
              <a:rPr lang="ru-RU" sz="2400" b="1" dirty="0" smtClean="0"/>
            </a:br>
            <a:r>
              <a:rPr lang="ru-RU" sz="2400" b="1" dirty="0" smtClean="0"/>
              <a:t>Усть-Качкинского сельского поселения за 2021 </a:t>
            </a:r>
            <a:r>
              <a:rPr lang="ru-RU" sz="1800" b="1" dirty="0" smtClean="0"/>
              <a:t>год</a:t>
            </a:r>
          </a:p>
        </p:txBody>
      </p:sp>
      <p:graphicFrame>
        <p:nvGraphicFramePr>
          <p:cNvPr id="55427" name="Group 131"/>
          <p:cNvGraphicFramePr>
            <a:graphicFrameLocks noGrp="1"/>
          </p:cNvGraphicFramePr>
          <p:nvPr>
            <p:ph type="tbl" idx="1"/>
          </p:nvPr>
        </p:nvGraphicFramePr>
        <p:xfrm>
          <a:off x="250825" y="1263650"/>
          <a:ext cx="8497888" cy="4862515"/>
        </p:xfrm>
        <a:graphic>
          <a:graphicData uri="http://schemas.openxmlformats.org/drawingml/2006/table">
            <a:tbl>
              <a:tblPr/>
              <a:tblGrid>
                <a:gridCol w="2686914"/>
                <a:gridCol w="1526002"/>
                <a:gridCol w="1598058"/>
                <a:gridCol w="1412311"/>
                <a:gridCol w="1274603"/>
              </a:tblGrid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 программ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Уточненный план на 2021 год, тыс. руб.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Кассовый расход в 2021 году, тыс. руб.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Отклонение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Процент исполнение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0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Развитие сферы культуры 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7 542,6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7 542,6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Обеспечение качественным жильем и услугами жилищно-коммунального хозяйства населения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15 016,4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13 219,4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- 1 797,0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88,0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Развитие дорожного хозяйства и благоустройства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10 989,7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10 467,5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-522,2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95,2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Развитие физической культуры и спорта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Совершенствование муниципального управления 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9 302,3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9 252,3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-50,0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99,5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Обеспечение безопасности населения и территории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2 393,8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2 393,7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-0,1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6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«Улучшение жилищных условий граждан»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«Формирование современной городской среды Усть-Качкинского сельского поселения» на 2018-2022 годы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3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Муниципальная программа Переселение граждан из аварийного жилищного фонда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Итого</a:t>
                      </a:r>
                    </a:p>
                  </a:txBody>
                  <a:tcPr marL="91447" marR="91447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45 853,7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43 484,4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- 2 369,3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94,8</a:t>
                      </a:r>
                    </a:p>
                  </a:txBody>
                  <a:tcPr marL="91447" marR="91447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B9FAFD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dirty="0" smtClean="0"/>
              <a:t>Исполнение бюджета Усть-Качкинского сельского поселения по расходам в разрезе муниципальных программ</a:t>
            </a:r>
          </a:p>
        </p:txBody>
      </p:sp>
      <p:graphicFrame>
        <p:nvGraphicFramePr>
          <p:cNvPr id="2" name="Таблица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64513663"/>
              </p:ext>
            </p:extLst>
          </p:nvPr>
        </p:nvGraphicFramePr>
        <p:xfrm>
          <a:off x="457200" y="1700808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73532A-40B1-4A70-8BE6-E49237C0CC12}" type="slidenum">
              <a:rPr lang="ru-RU" sz="1200" b="0" smtClean="0">
                <a:latin typeface="Arial Black" panose="020B0A04020102020204" pitchFamily="34" charset="0"/>
              </a:rPr>
              <a:pPr/>
              <a:t>8</a:t>
            </a:fld>
            <a:endParaRPr lang="ru-RU" sz="1200" b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ru-RU" sz="3200" smtClean="0"/>
              <a:t>Исполнение бюджета Усть-Качкинского сельского поселения по расходам</a:t>
            </a:r>
          </a:p>
        </p:txBody>
      </p:sp>
      <p:graphicFrame>
        <p:nvGraphicFramePr>
          <p:cNvPr id="52434" name="Group 210"/>
          <p:cNvGraphicFramePr>
            <a:graphicFrameLocks noGrp="1"/>
          </p:cNvGraphicFramePr>
          <p:nvPr>
            <p:ph type="tbl" idx="1"/>
          </p:nvPr>
        </p:nvGraphicFramePr>
        <p:xfrm>
          <a:off x="468313" y="1844675"/>
          <a:ext cx="8229600" cy="4662490"/>
        </p:xfrm>
        <a:graphic>
          <a:graphicData uri="http://schemas.openxmlformats.org/drawingml/2006/table">
            <a:tbl>
              <a:tblPr/>
              <a:tblGrid>
                <a:gridCol w="2303462"/>
                <a:gridCol w="1295400"/>
                <a:gridCol w="1512888"/>
                <a:gridCol w="1471612"/>
                <a:gridCol w="1646238"/>
              </a:tblGrid>
              <a:tr h="1125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Показатели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Первоначально утвержденные значения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 2021 год, тыс. руб.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Уточненные утвержденные значения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на 2021 год, тыс. руб.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Фактически исполнено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за 2021 год, тыс. руб.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Процент исполнения к уточненным утвержденным значениям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8 375,0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9 985,3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9 929,3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99,4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Национальная оборона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242,4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242,4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242,4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678,9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2 393,9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2 393,7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Национальная экономика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4 228,6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6 008,7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5 839,4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97,2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11 562,3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20 617,7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18 456,7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Культура, кинематография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7 543,4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7 543,4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5 543,4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Образование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Социальная политика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238,0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238,0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217,4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91,3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Физическая культура и спорт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Всего расходов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34 005,5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47 629,4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45 222,2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94,9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19563</TotalTime>
  <Words>647</Words>
  <Application>Microsoft Office PowerPoint</Application>
  <PresentationFormat>Экран (4:3)</PresentationFormat>
  <Paragraphs>223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Исполнение бюджета</vt:lpstr>
      <vt:lpstr>Исполнение бюджета Усть-Качкинского сельского поселения за 2021 год</vt:lpstr>
      <vt:lpstr>Исполнение бюджета Усть-Качкинского сельского поселения по доходам</vt:lpstr>
      <vt:lpstr>Налоговые доходы</vt:lpstr>
      <vt:lpstr>Неналоговые доходы</vt:lpstr>
      <vt:lpstr>Безвозмездные поступления </vt:lpstr>
      <vt:lpstr>Отчет об исполнении муниципальных программ   Усть-Качкинского сельского поселения за 2021 год</vt:lpstr>
      <vt:lpstr>Исполнение бюджета Усть-Качкинского сельского поселения по расходам в разрезе муниципальных программ</vt:lpstr>
      <vt:lpstr>Исполнение бюджета Усть-Качкинского сельского поселения по расходам</vt:lpstr>
      <vt:lpstr>Исполнение бюджета Усть-Качкинского сельского поселения по расходам</vt:lpstr>
      <vt:lpstr>Расходование средств резервного фонда в 2021 году</vt:lpstr>
      <vt:lpstr>Основные итоги исполнения расходов  бюджета за 2021 год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Министерства финансов Пермского края  о работе в 2007 году  и планах на 2008 год</dc:title>
  <dc:creator>User</dc:creator>
  <cp:lastModifiedBy>user</cp:lastModifiedBy>
  <cp:revision>1325</cp:revision>
  <cp:lastPrinted>2021-05-11T08:29:45Z</cp:lastPrinted>
  <dcterms:created xsi:type="dcterms:W3CDTF">2008-02-28T03:10:36Z</dcterms:created>
  <dcterms:modified xsi:type="dcterms:W3CDTF">2022-05-31T09:44:01Z</dcterms:modified>
</cp:coreProperties>
</file>