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8" r:id="rId2"/>
    <p:sldMasterId id="2147483790" r:id="rId3"/>
    <p:sldMasterId id="2147483802" r:id="rId4"/>
    <p:sldMasterId id="2147483813" r:id="rId5"/>
  </p:sldMasterIdLst>
  <p:notesMasterIdLst>
    <p:notesMasterId r:id="rId64"/>
  </p:notesMasterIdLst>
  <p:sldIdLst>
    <p:sldId id="308" r:id="rId6"/>
    <p:sldId id="269" r:id="rId7"/>
    <p:sldId id="278" r:id="rId8"/>
    <p:sldId id="277" r:id="rId9"/>
    <p:sldId id="309" r:id="rId10"/>
    <p:sldId id="313" r:id="rId11"/>
    <p:sldId id="314" r:id="rId12"/>
    <p:sldId id="315" r:id="rId13"/>
    <p:sldId id="318" r:id="rId14"/>
    <p:sldId id="319" r:id="rId15"/>
    <p:sldId id="327" r:id="rId16"/>
    <p:sldId id="328" r:id="rId17"/>
    <p:sldId id="329" r:id="rId18"/>
    <p:sldId id="325" r:id="rId19"/>
    <p:sldId id="330" r:id="rId20"/>
    <p:sldId id="258" r:id="rId21"/>
    <p:sldId id="259" r:id="rId22"/>
    <p:sldId id="264" r:id="rId23"/>
    <p:sldId id="261" r:id="rId24"/>
    <p:sldId id="263" r:id="rId25"/>
    <p:sldId id="262" r:id="rId26"/>
    <p:sldId id="267" r:id="rId27"/>
    <p:sldId id="266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8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26" r:id="rId6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9D557C4-018A-4064-B33A-3171C62D53CC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667032-E273-49D5-A4CE-6E7603D22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18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1FA0A-DCB4-451A-9A41-6D66DF680B9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22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00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1FA0A-DCB4-451A-9A41-6D66DF680B9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14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2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77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98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82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DFF1-BDE8-42E3-B0C3-F1DBDFB152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5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110C6-927A-4249-B336-DEBA24ED83BA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F9F9C-1EE8-469F-AED2-BA8D397F4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C2BDA-E90F-4881-B67B-1BBAD31B42B5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047B-5CFD-47CE-91B1-021A50631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17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5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15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1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4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22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53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34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99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2A87-5FD7-424E-A317-01489CC1CA01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2B2F-EDEA-484F-BA80-BF19C6C19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75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41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51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07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73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7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62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90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863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5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0ED02-858B-4C67-B369-EDCB71B19B67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CCEA4-CC06-46D8-B9BC-5CAA55DAC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9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43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67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110C6-927A-4249-B336-DEBA24ED83BA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F9F9C-1EE8-469F-AED2-BA8D397F4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85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2A87-5FD7-424E-A317-01489CC1CA01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2B2F-EDEA-484F-BA80-BF19C6C19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53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0ED02-858B-4C67-B369-EDCB71B19B67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CCEA4-CC06-46D8-B9BC-5CAA55DAC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52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9749-D98D-441E-9568-2FA2DF131774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2EC4-3A47-484E-B8E8-326B51366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04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77FB-2C23-435D-AD94-B2EC7E60764F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9727-FB57-4FD2-845B-844041A63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6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C44C-A73D-4005-92E1-E265AD5D121A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2D48D-969B-41F1-8158-01481DE35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05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C16C62-A4DE-40A7-93C6-44AA1AC44156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3C67D0-0D94-4724-80CF-163FDDE64860}" type="slidenum">
              <a:rPr lang="ru-RU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9749-D98D-441E-9568-2FA2DF131774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2EC4-3A47-484E-B8E8-326B51366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E4CE-E5D6-4974-8D25-CC41FD313086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CAE8-2C6C-40B2-8137-907906C5B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53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774B-BE5F-45A5-B2AA-C81CE3F006BE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93F1-489E-4133-9802-64542A75A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79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C2BDA-E90F-4881-B67B-1BBAD31B42B5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047B-5CFD-47CE-91B1-021A50631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91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61" y="571481"/>
            <a:ext cx="6038856" cy="1470025"/>
          </a:xfrm>
        </p:spPr>
        <p:txBody>
          <a:bodyPr/>
          <a:lstStyle>
            <a:lvl1pPr algn="l">
              <a:defRPr b="1">
                <a:solidFill>
                  <a:schemeClr val="accent6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71" y="5572140"/>
            <a:ext cx="7391392" cy="752468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7030A0"/>
                </a:solidFill>
                <a:latin typeface="Franklin Gothic Medium Con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F783-188B-49C4-8464-7AF2EC244D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EC87-71A8-4C26-8C20-BA009704AC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06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EE52-E0F4-4F51-B71D-D077EEA5DD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F461-E897-4274-9E4F-7E0E4FE71F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58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2F2DF-A650-45BD-827D-87AE03B4CE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FBD0C-C145-4F70-88F9-CF6C865B15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41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6DD39-322D-43DF-894A-3CAA80E211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D33D-FD24-4BF7-ABCE-639512295F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32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27A0-0031-438C-985E-133D8D9C11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0D220-2B9B-4D61-84C3-DD4F0031C3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0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78CBE-3B25-4E0D-B9D5-D945E434D1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BC549-23ED-4D60-8823-88B289800C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93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CA50-7574-4F54-BEBE-0AAF984F16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8E62-5B9E-4C4F-A2F5-9D78EEC432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1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77FB-2C23-435D-AD94-B2EC7E60764F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9727-FB57-4FD2-845B-844041A63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E9E10-380E-453E-8E4E-D37EDBB959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3C045-368F-4588-BDCA-B238991400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55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DECF-1CF0-4D79-BFF1-48EA09FBF3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2800-1830-43B8-A152-23229DC3DB1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37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65A4-2B2A-4BF8-B1D3-BA68CC7730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86C3-8F52-46D3-994A-77599F4329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49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D143-5932-4B58-A07A-0B4ED54834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D361-30DA-441D-9246-FAFE00D687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C44C-A73D-4005-92E1-E265AD5D121A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2D48D-969B-41F1-8158-01481DE35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C16C62-A4DE-40A7-93C6-44AA1AC44156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3C67D0-0D94-4724-80CF-163FDDE64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E4CE-E5D6-4974-8D25-CC41FD313086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CAE8-2C6C-40B2-8137-907906C5B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774B-BE5F-45A5-B2AA-C81CE3F006BE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93F1-489E-4133-9802-64542A75A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87EB2BF-527D-47DE-BA72-7FFE3E9FE643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E2BC8CA-81F2-4B60-B823-10212EDCD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2" r:id="rId2"/>
    <p:sldLayoutId id="2147483774" r:id="rId3"/>
    <p:sldLayoutId id="2147483771" r:id="rId4"/>
    <p:sldLayoutId id="2147483770" r:id="rId5"/>
    <p:sldLayoutId id="2147483769" r:id="rId6"/>
    <p:sldLayoutId id="2147483775" r:id="rId7"/>
    <p:sldLayoutId id="2147483776" r:id="rId8"/>
    <p:sldLayoutId id="2147483768" r:id="rId9"/>
    <p:sldLayoutId id="2147483777" r:id="rId10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DBE6-FD09-4E56-9A23-56A710011842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358D2-B158-4140-B47C-00C84EB29D10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0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87EB2BF-527D-47DE-BA72-7FFE3E9FE643}" type="datetimeFigureOut">
              <a:rPr lang="ru-RU"/>
              <a:pPr>
                <a:defRPr/>
              </a:pPr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E2BC8CA-81F2-4B60-B823-10212EDCD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4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3AD7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EC1187-35BB-4A6F-8790-E5388CBFAB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4918C2-0845-4B11-8BD0-A2BEDD20AE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4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ru-RU" sz="4400" b="1" kern="1200">
          <a:solidFill>
            <a:srgbClr val="E46C0A"/>
          </a:solidFill>
          <a:latin typeface="Impact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46C0A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7030A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7030A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wnloads\Ld-AAgXswe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9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5075238"/>
            <a:ext cx="10113962" cy="8223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МБУ «</a:t>
            </a:r>
            <a:r>
              <a:rPr lang="ru-RU" sz="4000" b="1" dirty="0" err="1" smtClean="0"/>
              <a:t>Усть-Качкинский</a:t>
            </a:r>
            <a:r>
              <a:rPr lang="ru-RU" sz="4000" b="1" dirty="0" smtClean="0"/>
              <a:t> ЦКИС». Культура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96516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0999" y="533944"/>
            <a:ext cx="9910689" cy="15936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chemeClr val="tx1"/>
                </a:solidFill>
              </a:rPr>
              <a:t>Мероприятия, посвященные Дню Победы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Акции "Георгиевская лента" и "Окна победы"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195" name="Picture 3" descr="C:\Users\user\Desktop\Клуб\-oF2KCmt0Y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19" y="4005033"/>
            <a:ext cx="3484586" cy="23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Клуб\HmjO4jIwkj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93" y="4005033"/>
            <a:ext cx="3482749" cy="23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Клуб\5pqlX45c5V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26" y="1775729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Клуб\rNnDnQIl-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" y="1767565"/>
            <a:ext cx="3339193" cy="250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Клуб\UUaUe6_ron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9022" y="1763482"/>
            <a:ext cx="2724831" cy="36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3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user\Desktop\Клуб\NEh1rOXXz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3559629"/>
            <a:ext cx="5510892" cy="27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0999" y="777784"/>
            <a:ext cx="9910689" cy="1672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chemeClr val="tx1"/>
                </a:solidFill>
              </a:rPr>
              <a:t>Мероприятия, посвященные Дню Победы 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Возложение цветов к мемориалам  9 мая 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9218" name="Picture 2" descr="C:\Users\user\Desktop\Клуб\8nqtRZY-KT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77" y="3991620"/>
            <a:ext cx="4065271" cy="228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Клуб\X2GrvmGqm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0" y="3959678"/>
            <a:ext cx="4724676" cy="23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Клуб\sfnlRjOrH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58" y="1756817"/>
            <a:ext cx="4091328" cy="220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Клуб\H2luY9-d0d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8" y="1764982"/>
            <a:ext cx="3901682" cy="21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Клуб\MNSKwTIoZf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73" y="1759746"/>
            <a:ext cx="2975833" cy="22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6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0999" y="415834"/>
            <a:ext cx="9910689" cy="1672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chemeClr val="tx1"/>
                </a:solidFill>
              </a:rPr>
              <a:t>Мероприятия, посвященные Дню Победы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22 июня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45" name="Picture 5" descr="C:\Users\user\Desktop\Клуб\7pVhIvQcPC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1" y="1755094"/>
            <a:ext cx="1553743" cy="34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Клуб\EZfDU_xc7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78" y="1755094"/>
            <a:ext cx="2222897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user\Desktop\Клуб\5QA9h9QvPh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52" y="1755094"/>
            <a:ext cx="3245407" cy="24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user\Desktop\Клуб\3PKcciLLk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2" y="4202152"/>
            <a:ext cx="4696483" cy="21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user\Desktop\Клуб\UeFQ2R-5qU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168" y="2207315"/>
            <a:ext cx="2467731" cy="41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user\Desktop\Клуб\bQMWmroeJ3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76" y="1755094"/>
            <a:ext cx="2834323" cy="21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\Desktop\Клуб\ttd0I8a8GB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19" y="3603825"/>
            <a:ext cx="3647017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2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0999" y="530134"/>
            <a:ext cx="9910689" cy="16721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chemeClr val="tx1"/>
                </a:solidFill>
              </a:rPr>
              <a:t>Мероприятия, посвященные Дню Победы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Автопробег по  населенным пунктам, фото-сессии 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82" y="2011772"/>
            <a:ext cx="4967882" cy="3307190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6" y="2011772"/>
            <a:ext cx="4911234" cy="3269479"/>
          </a:xfrm>
        </p:spPr>
      </p:pic>
    </p:spTree>
    <p:extLst>
      <p:ext uri="{BB962C8B-B14F-4D97-AF65-F5344CB8AC3E}">
        <p14:creationId xmlns:p14="http://schemas.microsoft.com/office/powerpoint/2010/main" val="2209174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11445" y="1640996"/>
            <a:ext cx="10260243" cy="4980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>
                <a:solidFill>
                  <a:schemeClr val="tx1"/>
                </a:solidFill>
              </a:rPr>
              <a:t>День России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11266" name="Picture 2" descr="C:\Users\user\Desktop\Клуб\54WRR-GpYz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2" y="938894"/>
            <a:ext cx="3620008" cy="271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Клуб\OiSOCAO0Af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" y="3653900"/>
            <a:ext cx="4610970" cy="25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Клуб\d1WexJ_p0S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30" y="3842972"/>
            <a:ext cx="3235169" cy="24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Клуб\Ji3GDCIw9-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43" y="1004206"/>
            <a:ext cx="4114799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Клуб\W0z5LkC2jW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73" y="1004206"/>
            <a:ext cx="3953969" cy="28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Клуб\8qQqP6Ar4U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99" y="3902525"/>
            <a:ext cx="4082369" cy="22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9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11445" y="200297"/>
            <a:ext cx="10260243" cy="12965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chemeClr val="tx1"/>
                </a:solidFill>
              </a:rPr>
              <a:t>Детская летняя площадка в Красном </a:t>
            </a:r>
            <a:r>
              <a:rPr lang="ru-RU" sz="3200" b="1" dirty="0" smtClean="0">
                <a:solidFill>
                  <a:schemeClr val="tx1"/>
                </a:solidFill>
              </a:rPr>
              <a:t>Восходе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12292" name="Picture 4" descr="C:\Users\user\Desktop\Клуб\mrCOql-MV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6" y="1040035"/>
            <a:ext cx="1813697" cy="40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Клуб\uQ7UO026-P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67" y="1040035"/>
            <a:ext cx="1811280" cy="40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Клуб\dpBIMJ9cWs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95" y="1185121"/>
            <a:ext cx="4060972" cy="31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ser\Desktop\Клуб\GeOSkYDR02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5" y="4269921"/>
            <a:ext cx="2851378" cy="19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ser\Desktop\Клуб\ftQqd-Jjr1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62" y="1185121"/>
            <a:ext cx="4017249" cy="30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Клуб\AD-nemXT_D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574" y="4343399"/>
            <a:ext cx="4040197" cy="19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Клуб\f99SArLS42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24" y="4097016"/>
            <a:ext cx="2946913" cy="22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user\Desktop\Клуб\6FG7OrF9yD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36" y="4078566"/>
            <a:ext cx="2971513" cy="222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2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user\Desktop\Клуб\86CqGZgMo1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90" y="4809905"/>
            <a:ext cx="3552001" cy="19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Клуб\0NXOppvR7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91" y="4874301"/>
            <a:ext cx="3468579" cy="18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238125"/>
            <a:ext cx="3557996" cy="1499236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Ансамбль  эстрадного танца «Эдельвейс»</a:t>
            </a:r>
          </a:p>
        </p:txBody>
      </p:sp>
      <p:sp>
        <p:nvSpPr>
          <p:cNvPr id="31747" name="Текст 6"/>
          <p:cNvSpPr>
            <a:spLocks noGrp="1"/>
          </p:cNvSpPr>
          <p:nvPr>
            <p:ph type="body" sz="half" idx="2"/>
          </p:nvPr>
        </p:nvSpPr>
        <p:spPr>
          <a:xfrm>
            <a:off x="373062" y="1737361"/>
            <a:ext cx="3584983" cy="4904739"/>
          </a:xfrm>
          <a:solidFill>
            <a:srgbClr val="FFCC99"/>
          </a:solidFill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 Н.И. </a:t>
            </a:r>
            <a:r>
              <a:rPr lang="ru-RU" sz="2000" b="1" dirty="0" err="1" smtClean="0">
                <a:solidFill>
                  <a:schemeClr val="tx1"/>
                </a:solidFill>
              </a:rPr>
              <a:t>Лазукова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Создан в 1992 году. Количество участников – 40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Ансамбль занимается в зале «Рай-центра»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 сельских праздниках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</a:t>
            </a:r>
            <a:r>
              <a:rPr lang="ru-RU" sz="2000" b="1" dirty="0">
                <a:solidFill>
                  <a:schemeClr val="tx1"/>
                </a:solidFill>
              </a:rPr>
              <a:t>во </a:t>
            </a:r>
            <a:r>
              <a:rPr lang="ru-RU" sz="2000" b="1" dirty="0" smtClean="0">
                <a:solidFill>
                  <a:schemeClr val="tx1"/>
                </a:solidFill>
              </a:rPr>
              <a:t>Всероссийском </a:t>
            </a:r>
            <a:r>
              <a:rPr lang="ru-RU" sz="2000" b="1" dirty="0">
                <a:solidFill>
                  <a:schemeClr val="tx1"/>
                </a:solidFill>
              </a:rPr>
              <a:t>конкурсе-фестивале хореографического искусства </a:t>
            </a:r>
            <a:r>
              <a:rPr lang="ru-RU" sz="2000" b="1" dirty="0" smtClean="0">
                <a:solidFill>
                  <a:schemeClr val="tx1"/>
                </a:solidFill>
              </a:rPr>
              <a:t>«Краски танца», дипломы </a:t>
            </a:r>
            <a:r>
              <a:rPr lang="ru-RU" sz="2000" b="1" dirty="0">
                <a:solidFill>
                  <a:schemeClr val="tx1"/>
                </a:solidFill>
              </a:rPr>
              <a:t>лауреатов </a:t>
            </a:r>
            <a:r>
              <a:rPr lang="ru-RU" sz="2000" b="1" dirty="0" smtClean="0">
                <a:solidFill>
                  <a:schemeClr val="tx1"/>
                </a:solidFill>
              </a:rPr>
              <a:t>1 степени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Участие во Всероссийском конкурсе-фестивале хореографического искусства </a:t>
            </a:r>
            <a:r>
              <a:rPr lang="ru-RU" sz="2000" b="1" dirty="0" smtClean="0">
                <a:solidFill>
                  <a:schemeClr val="tx1"/>
                </a:solidFill>
              </a:rPr>
              <a:t>«Танцуют все!», дипломы за 1 места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Участие </a:t>
            </a:r>
            <a:r>
              <a:rPr lang="ru-RU" sz="2000" b="1" dirty="0" smtClean="0">
                <a:solidFill>
                  <a:schemeClr val="tx1"/>
                </a:solidFill>
              </a:rPr>
              <a:t>в </a:t>
            </a:r>
            <a:r>
              <a:rPr lang="en-US" sz="2000" b="1" dirty="0" smtClean="0">
                <a:solidFill>
                  <a:schemeClr val="tx1"/>
                </a:solidFill>
              </a:rPr>
              <a:t>XV</a:t>
            </a:r>
            <a:r>
              <a:rPr lang="ru-RU" sz="2000" b="1" dirty="0" smtClean="0">
                <a:solidFill>
                  <a:schemeClr val="tx1"/>
                </a:solidFill>
              </a:rPr>
              <a:t> Международном фестиваль-конкурсе исполнителей современной и спортивной хореографии «</a:t>
            </a:r>
            <a:r>
              <a:rPr lang="ru-RU" sz="2000" b="1" dirty="0" err="1" smtClean="0">
                <a:solidFill>
                  <a:schemeClr val="tx1"/>
                </a:solidFill>
              </a:rPr>
              <a:t>Прикамский</a:t>
            </a:r>
            <a:r>
              <a:rPr lang="ru-RU" sz="2000" b="1" dirty="0" smtClean="0">
                <a:solidFill>
                  <a:schemeClr val="tx1"/>
                </a:solidFill>
              </a:rPr>
              <a:t> олимп - 2021», дипломы лауреатов 1, 2 и 3 степени</a:t>
            </a:r>
            <a:endParaRPr lang="ru-RU" sz="2000" b="1" dirty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Клуб\MaDOHJh8rg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51" y="19200"/>
            <a:ext cx="2090056" cy="26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Клуб\YL2dk-HXr6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41" y="1910855"/>
            <a:ext cx="2963445" cy="29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Клуб\nFMss7Xfw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311" y="2242457"/>
            <a:ext cx="2352542" cy="26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Клуб\zzNWUAXB6H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81" y="19199"/>
            <a:ext cx="4940572" cy="22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Клуб\xtJZifwSTC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51" y="2242457"/>
            <a:ext cx="2836591" cy="261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Клуб\SOhCaYM2Nr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228" y="19200"/>
            <a:ext cx="1667442" cy="22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Клуб\wRzSJYAP0G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51" y="4844581"/>
            <a:ext cx="1542243" cy="19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2" y="261258"/>
            <a:ext cx="3239588" cy="1606731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Танцевальный коллектив «</a:t>
            </a:r>
            <a:r>
              <a:rPr lang="ru-RU" b="1" dirty="0" err="1" smtClean="0">
                <a:solidFill>
                  <a:schemeClr val="bg1"/>
                </a:solidFill>
              </a:rPr>
              <a:t>Здравушка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2770" name="Текст 6"/>
          <p:cNvSpPr>
            <a:spLocks noGrp="1"/>
          </p:cNvSpPr>
          <p:nvPr>
            <p:ph type="body" sz="half" idx="2"/>
          </p:nvPr>
        </p:nvSpPr>
        <p:spPr>
          <a:xfrm>
            <a:off x="418013" y="2181497"/>
            <a:ext cx="3239588" cy="4467498"/>
          </a:xfrm>
          <a:solidFill>
            <a:srgbClr val="FFCC99"/>
          </a:solidFill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Т.М. Астафьева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Коллектив создан в 2012 году.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Количество участников- 8 человек. Возрастная категория: от 45 до 65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лет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 сельских праздниках,  проводах русской зимы, празднике работников сельского хозяйства,  курортных мероприятиях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Участие в XV Международном фестиваль-конкурсе исполнителей современной и спортивной хореографии «</a:t>
            </a:r>
            <a:r>
              <a:rPr lang="ru-RU" sz="2000" b="1" dirty="0" err="1">
                <a:solidFill>
                  <a:schemeClr val="tx1"/>
                </a:solidFill>
              </a:rPr>
              <a:t>Прикамский</a:t>
            </a:r>
            <a:r>
              <a:rPr lang="ru-RU" sz="2000" b="1" dirty="0">
                <a:solidFill>
                  <a:schemeClr val="tx1"/>
                </a:solidFill>
              </a:rPr>
              <a:t> олимп - 2021», дипломы лауреатов 1, 2 и 3 степени</a:t>
            </a: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ownloads\attachment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34" y="69328"/>
            <a:ext cx="3564845" cy="47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Клуб\QRbFEjUTN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33" y="4353607"/>
            <a:ext cx="4224869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attachment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79" y="1293207"/>
            <a:ext cx="4077666" cy="54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attachment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80" y="69328"/>
            <a:ext cx="4077666" cy="29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Клуб\qGG4tYnDaO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78" y="2574397"/>
            <a:ext cx="3137355" cy="41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6"/>
            <a:ext cx="3200400" cy="12885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Творческая студия «Свежий ветер»</a:t>
            </a:r>
            <a:endParaRPr lang="ru-RU" b="1" dirty="0"/>
          </a:p>
        </p:txBody>
      </p:sp>
      <p:sp>
        <p:nvSpPr>
          <p:cNvPr id="37890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855695"/>
            <a:ext cx="3200400" cy="4449856"/>
          </a:xfrm>
          <a:solidFill>
            <a:srgbClr val="FFCC99"/>
          </a:solidFill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Создана в 2009 году. Количество участников – 15  человек. Возрастная категория  от 30 до 65 лет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С.Н. </a:t>
            </a:r>
            <a:r>
              <a:rPr lang="ru-RU" sz="2000" b="1" dirty="0" err="1" smtClean="0">
                <a:solidFill>
                  <a:schemeClr val="tx1"/>
                </a:solidFill>
              </a:rPr>
              <a:t>Близорукова</a:t>
            </a:r>
            <a:r>
              <a:rPr lang="ru-RU" sz="2000" b="1" dirty="0" smtClean="0">
                <a:solidFill>
                  <a:schemeClr val="tx1"/>
                </a:solidFill>
              </a:rPr>
              <a:t> 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во всех крупных акциях: ко Дню защитника Отечества, ко Дню Победы, </a:t>
            </a:r>
            <a:r>
              <a:rPr lang="ru-RU" sz="2000" b="1" dirty="0">
                <a:solidFill>
                  <a:schemeClr val="tx1"/>
                </a:solidFill>
              </a:rPr>
              <a:t>на </a:t>
            </a:r>
            <a:r>
              <a:rPr lang="ru-RU" sz="2000" b="1" dirty="0" smtClean="0">
                <a:solidFill>
                  <a:schemeClr val="tx1"/>
                </a:solidFill>
              </a:rPr>
              <a:t>выборах кандидата в Законодательное собрание ПК, к Единому дню голосования, ко Дню матери и пожилого человека и многих других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во  </a:t>
            </a:r>
            <a:r>
              <a:rPr lang="ru-RU" sz="2000" b="1" dirty="0">
                <a:solidFill>
                  <a:schemeClr val="tx1"/>
                </a:solidFill>
              </a:rPr>
              <a:t>Всероссийском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конкурсе-фестивале </a:t>
            </a:r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>
                <a:solidFill>
                  <a:schemeClr val="tx1"/>
                </a:solidFill>
              </a:rPr>
              <a:t>Птица счастья». </a:t>
            </a:r>
            <a:r>
              <a:rPr lang="ru-RU" sz="2000" b="1" dirty="0" smtClean="0">
                <a:solidFill>
                  <a:schemeClr val="tx1"/>
                </a:solidFill>
              </a:rPr>
              <a:t>Дипломы лауреатов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Участие в районном </a:t>
            </a:r>
            <a:r>
              <a:rPr lang="ru-RU" sz="2000" b="1" dirty="0" smtClean="0">
                <a:solidFill>
                  <a:schemeClr val="tx1"/>
                </a:solidFill>
              </a:rPr>
              <a:t>фестивале эстрадного вокала «Новые имена»</a:t>
            </a:r>
            <a:endParaRPr lang="ru-RU" sz="2000" b="1" dirty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4099" name="Picture 3" descr="C:\Users\user\Desktop\Клуб\8nqtRZY-KTc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73222"/>
            <a:ext cx="4925334" cy="27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луб\aPwNH-K_J1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98" y="3973742"/>
            <a:ext cx="3711727" cy="278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луб\VTYyOVFbUK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98" y="73223"/>
            <a:ext cx="1495935" cy="199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Клуб\jH79VJ2ie1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33" y="73222"/>
            <a:ext cx="1533467" cy="204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Клуб\wyDAqBvZZK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97" y="2025482"/>
            <a:ext cx="4922383" cy="24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Клуб\j0DXKpKdse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75" y="4254332"/>
            <a:ext cx="1739694" cy="24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9" y="169817"/>
            <a:ext cx="3186112" cy="1567544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/>
              <a:t>Вокальный  ансамбль «</a:t>
            </a:r>
            <a:r>
              <a:rPr lang="ru-RU" b="1" dirty="0" err="1" smtClean="0"/>
              <a:t>Луговчанка</a:t>
            </a:r>
            <a:r>
              <a:rPr lang="ru-RU" b="1" dirty="0" smtClean="0"/>
              <a:t>» </a:t>
            </a:r>
          </a:p>
        </p:txBody>
      </p:sp>
      <p:sp>
        <p:nvSpPr>
          <p:cNvPr id="35842" name="Текст 6"/>
          <p:cNvSpPr>
            <a:spLocks noGrp="1"/>
          </p:cNvSpPr>
          <p:nvPr>
            <p:ph type="body" sz="half" idx="2"/>
          </p:nvPr>
        </p:nvSpPr>
        <p:spPr>
          <a:xfrm>
            <a:off x="471488" y="1737361"/>
            <a:ext cx="3186112" cy="4568189"/>
          </a:xfrm>
          <a:solidFill>
            <a:srgbClr val="FFCC99"/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Создан в 1979 году (с февраля 2016 по сентябрь  2018 года прекращал деятельность). Количество участников -  5 человек, возрастная категория  60-65 лет.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 Л.В. </a:t>
            </a:r>
            <a:r>
              <a:rPr lang="ru-RU" sz="2000" b="1" dirty="0" err="1" smtClean="0">
                <a:solidFill>
                  <a:schemeClr val="tx1"/>
                </a:solidFill>
              </a:rPr>
              <a:t>Ширинкина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 мероприятиях ко Дню защитника Отечества, масленицах, проводах зимы, Дне пожилого человека, Дне  матери,  празднике работников сельского хозяйства, новогодних праздниках</a:t>
            </a: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5124" name="Picture 4" descr="C:\Users\user\Desktop\Клуб\7pVhIvQcPCw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94" y="261476"/>
            <a:ext cx="2924348" cy="6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Клуб\KR3GIZLG6B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94" y="153795"/>
            <a:ext cx="5376183" cy="24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Клуб\NYWD88BS61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7" y="153795"/>
            <a:ext cx="2452959" cy="54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луб\98MgMoQ-2-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42" y="4001082"/>
            <a:ext cx="4904793" cy="27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Клуб\ThimiW0JZm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42" y="1894114"/>
            <a:ext cx="2451835" cy="28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437812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Показатели культурно-массовой работы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650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3200" dirty="0" smtClean="0">
                <a:solidFill>
                  <a:schemeClr val="tx1"/>
                </a:solidFill>
              </a:rPr>
              <a:t>Количество мероприятий: 515 </a:t>
            </a:r>
          </a:p>
          <a:p>
            <a:pPr eaLnBrk="1" hangingPunct="1">
              <a:lnSpc>
                <a:spcPct val="150000"/>
              </a:lnSpc>
            </a:pPr>
            <a:r>
              <a:rPr lang="ru-RU" sz="3200" dirty="0" smtClean="0">
                <a:solidFill>
                  <a:schemeClr val="tx1"/>
                </a:solidFill>
              </a:rPr>
              <a:t>Количество участников: 11610 чел.</a:t>
            </a:r>
          </a:p>
          <a:p>
            <a:pPr eaLnBrk="1" hangingPunct="1">
              <a:lnSpc>
                <a:spcPct val="150000"/>
              </a:lnSpc>
            </a:pPr>
            <a:r>
              <a:rPr lang="ru-RU" sz="3200" dirty="0" smtClean="0">
                <a:solidFill>
                  <a:schemeClr val="tx1"/>
                </a:solidFill>
              </a:rPr>
              <a:t>Количество клубных формирований: 14 </a:t>
            </a:r>
          </a:p>
          <a:p>
            <a:pPr eaLnBrk="1" hangingPunct="1">
              <a:lnSpc>
                <a:spcPct val="150000"/>
              </a:lnSpc>
            </a:pPr>
            <a:r>
              <a:rPr lang="ru-RU" sz="3200" dirty="0" smtClean="0">
                <a:solidFill>
                  <a:schemeClr val="tx1"/>
                </a:solidFill>
              </a:rPr>
              <a:t>Количество участников клубных формирований:  208 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6"/>
            <a:ext cx="3200400" cy="9097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ВИА «</a:t>
            </a:r>
            <a:r>
              <a:rPr lang="en-US" b="1" dirty="0" smtClean="0"/>
              <a:t>Net-Not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6866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49977"/>
            <a:ext cx="3187700" cy="4855573"/>
          </a:xfrm>
          <a:solidFill>
            <a:srgbClr val="FFCC99"/>
          </a:solidFill>
        </p:spPr>
        <p:txBody>
          <a:bodyPr>
            <a:normAutofit lnSpcReduction="10000"/>
          </a:bodyPr>
          <a:lstStyle/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Создан в 2016 году Количество участников- 4 человека.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Возрастная </a:t>
            </a:r>
            <a:r>
              <a:rPr lang="ru-RU" sz="2000" b="1" dirty="0">
                <a:solidFill>
                  <a:schemeClr val="tx1"/>
                </a:solidFill>
              </a:rPr>
              <a:t>категория: от </a:t>
            </a:r>
            <a:r>
              <a:rPr lang="ru-RU" sz="2000" b="1" dirty="0" smtClean="0">
                <a:solidFill>
                  <a:schemeClr val="tx1"/>
                </a:solidFill>
              </a:rPr>
              <a:t>34 </a:t>
            </a:r>
            <a:r>
              <a:rPr lang="ru-RU" sz="2000" b="1" dirty="0">
                <a:solidFill>
                  <a:schemeClr val="tx1"/>
                </a:solidFill>
              </a:rPr>
              <a:t>до 60 лет.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Ю.В. Долгих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 мероприятиях: 8 марта,  День России, гастролировали в п. Юго-</a:t>
            </a:r>
            <a:r>
              <a:rPr lang="ru-RU" sz="2000" b="1" dirty="0" err="1" smtClean="0">
                <a:solidFill>
                  <a:schemeClr val="tx1"/>
                </a:solidFill>
              </a:rPr>
              <a:t>Камск</a:t>
            </a:r>
            <a:r>
              <a:rPr lang="ru-RU" sz="2000" b="1" dirty="0" smtClean="0">
                <a:solidFill>
                  <a:schemeClr val="tx1"/>
                </a:solidFill>
              </a:rPr>
              <a:t> на праздники «Масленица» и «Сабантуй»</a:t>
            </a: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  </a:t>
            </a: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3" descr="C:\Users\user\Desktop\Клуб\Zb48DxHbh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039836"/>
            <a:ext cx="5372098" cy="37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Клуб\85s7VAER26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7" y="73819"/>
            <a:ext cx="6259285" cy="35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124940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Фольклорный  коллектив «</a:t>
            </a:r>
            <a:r>
              <a:rPr lang="ru-RU" b="1" dirty="0" err="1" smtClean="0"/>
              <a:t>Замельница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4818" name="Текст 6"/>
          <p:cNvSpPr>
            <a:spLocks noGrp="1"/>
          </p:cNvSpPr>
          <p:nvPr>
            <p:ph type="body" sz="half" idx="2"/>
          </p:nvPr>
        </p:nvSpPr>
        <p:spPr>
          <a:xfrm>
            <a:off x="315913" y="1857375"/>
            <a:ext cx="3341687" cy="4448175"/>
          </a:xfrm>
          <a:solidFill>
            <a:srgbClr val="FFCC99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Создан в 2020 году. Количество участников – 5 человек. Возрастная категория: от 7 до 65 лет.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Участие в  массовых мероприятиях:  святках, масленице, Дне Победы,  экскурсионных программах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Участие </a:t>
            </a:r>
            <a:r>
              <a:rPr lang="ru-RU" sz="2000" b="1" dirty="0">
                <a:solidFill>
                  <a:schemeClr val="tx1"/>
                </a:solidFill>
              </a:rPr>
              <a:t>в районном </a:t>
            </a:r>
            <a:r>
              <a:rPr lang="ru-RU" sz="2000" b="1" dirty="0" smtClean="0">
                <a:solidFill>
                  <a:schemeClr val="tx1"/>
                </a:solidFill>
              </a:rPr>
              <a:t>фестивале народного творчества «</a:t>
            </a:r>
            <a:r>
              <a:rPr lang="ru-RU" sz="2000" b="1" dirty="0" err="1" smtClean="0">
                <a:solidFill>
                  <a:schemeClr val="tx1"/>
                </a:solidFill>
              </a:rPr>
              <a:t>ВотЭтноДа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lang="ru-RU" sz="20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3" descr="C:\Users\тест купера 10 раз\Pictures\Фото Тест-драйв 20.07-23.07.2021\IMG_20210722_104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769" y="3300414"/>
            <a:ext cx="4305294" cy="3228972"/>
          </a:xfrm>
          <a:prstGeom prst="rect">
            <a:avLst/>
          </a:prstGeom>
          <a:noFill/>
        </p:spPr>
      </p:pic>
      <p:pic>
        <p:nvPicPr>
          <p:cNvPr id="2052" name="Picture 4" descr="D:\Фото конкурс ВотЭтноДа 24.042021\YZdkn53vcW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363" y="98395"/>
            <a:ext cx="4914900" cy="3209356"/>
          </a:xfrm>
          <a:prstGeom prst="rect">
            <a:avLst/>
          </a:prstGeom>
          <a:noFill/>
        </p:spPr>
      </p:pic>
      <p:pic>
        <p:nvPicPr>
          <p:cNvPr id="2053" name="Picture 5" descr="D:\Фото ЦКИС подборка 2021\Масленица в Крсном Восходе 14.03.2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1" y="3285179"/>
            <a:ext cx="3374658" cy="3329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355975" cy="14453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Клуб «Народный экскурсовод»</a:t>
            </a:r>
            <a:endParaRPr lang="ru-RU" b="1" dirty="0"/>
          </a:p>
        </p:txBody>
      </p:sp>
      <p:sp>
        <p:nvSpPr>
          <p:cNvPr id="39938" name="Текст 6"/>
          <p:cNvSpPr>
            <a:spLocks noGrp="1"/>
          </p:cNvSpPr>
          <p:nvPr>
            <p:ph type="body" sz="half" idx="2"/>
          </p:nvPr>
        </p:nvSpPr>
        <p:spPr>
          <a:xfrm>
            <a:off x="287383" y="2050869"/>
            <a:ext cx="3370217" cy="4254681"/>
          </a:xfrm>
          <a:solidFill>
            <a:srgbClr val="FFCC99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800" b="1" dirty="0" smtClean="0">
                <a:solidFill>
                  <a:schemeClr val="tx1"/>
                </a:solidFill>
              </a:rPr>
              <a:t>Создан в 2019 году. Количество участников 15 человек. Возраст от 45 до 65 лет.</a:t>
            </a:r>
          </a:p>
          <a:p>
            <a:pPr eaLnBrk="1" hangingPunct="1"/>
            <a:r>
              <a:rPr lang="ru-RU" sz="1800" b="1" dirty="0" smtClean="0">
                <a:solidFill>
                  <a:schemeClr val="tx1"/>
                </a:solidFill>
              </a:rPr>
              <a:t>Руководители Е.А. Веселкова и В.А. </a:t>
            </a:r>
            <a:r>
              <a:rPr lang="ru-RU" sz="1800" b="1" dirty="0" err="1" smtClean="0">
                <a:solidFill>
                  <a:schemeClr val="tx1"/>
                </a:solidFill>
              </a:rPr>
              <a:t>Бурнышева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1800" b="1" dirty="0">
                <a:solidFill>
                  <a:schemeClr val="tx1"/>
                </a:solidFill>
              </a:rPr>
              <a:t>Тематические заседания </a:t>
            </a:r>
            <a:r>
              <a:rPr lang="ru-RU" sz="1800" b="1" dirty="0" smtClean="0">
                <a:solidFill>
                  <a:schemeClr val="tx1"/>
                </a:solidFill>
              </a:rPr>
              <a:t>клуба в библиотеке,  участие в </a:t>
            </a:r>
            <a:r>
              <a:rPr lang="ru-RU" sz="1800" b="1" dirty="0" err="1" smtClean="0">
                <a:solidFill>
                  <a:schemeClr val="tx1"/>
                </a:solidFill>
              </a:rPr>
              <a:t>тест-драйве</a:t>
            </a:r>
            <a:r>
              <a:rPr lang="ru-RU" sz="1800" b="1" dirty="0" smtClean="0">
                <a:solidFill>
                  <a:schemeClr val="tx1"/>
                </a:solidFill>
              </a:rPr>
              <a:t> экскурсионных программ, проведение экскурсий для местного населения и гостей.</a:t>
            </a:r>
          </a:p>
          <a:p>
            <a:pPr eaLnBrk="1" hangingPunct="1"/>
            <a:r>
              <a:rPr lang="ru-RU" sz="1800" b="1" dirty="0" smtClean="0">
                <a:solidFill>
                  <a:schemeClr val="tx1"/>
                </a:solidFill>
              </a:rPr>
              <a:t>Участие в волонтерских акциях по благоустройству Исторического парка Усть-Качки, муниципальной набережной.</a:t>
            </a:r>
          </a:p>
        </p:txBody>
      </p:sp>
      <p:pic>
        <p:nvPicPr>
          <p:cNvPr id="1027" name="Picture 3" descr="D:\Фото ЦКИС подборка 2021\Экскурсия Сельские и дачные истории Усть-Качки 08.10.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088" y="111620"/>
            <a:ext cx="4857750" cy="2732485"/>
          </a:xfrm>
          <a:prstGeom prst="rect">
            <a:avLst/>
          </a:prstGeom>
          <a:noFill/>
        </p:spPr>
      </p:pic>
      <p:pic>
        <p:nvPicPr>
          <p:cNvPr id="1029" name="Picture 5" descr="D:\Фото ЦКИС подборка 2021\Заседание клуба экскурсоводов Берега открытий 12.09.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2728913"/>
            <a:ext cx="4952999" cy="3714749"/>
          </a:xfrm>
          <a:prstGeom prst="rect">
            <a:avLst/>
          </a:prstGeom>
          <a:noFill/>
        </p:spPr>
      </p:pic>
      <p:pic>
        <p:nvPicPr>
          <p:cNvPr id="1030" name="Picture 6" descr="D:\Фото ЦКИС подборка 2021\Экскурсия Легенды и блыли Усть-Качки 23.05.2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6633" y="171450"/>
            <a:ext cx="2992479" cy="2686049"/>
          </a:xfrm>
          <a:prstGeom prst="rect">
            <a:avLst/>
          </a:prstGeom>
          <a:noFill/>
        </p:spPr>
      </p:pic>
      <p:pic>
        <p:nvPicPr>
          <p:cNvPr id="1032" name="Picture 8" descr="C:\Users\тест купера 10 раз\Pictures\Фото Тест-драйв 20.07-23.07.2021\EGWVROvJ4P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7663" y="2797525"/>
            <a:ext cx="3169125" cy="3752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14747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Творческий союз «Созвездие» </a:t>
            </a:r>
            <a:endParaRPr lang="ru-RU" b="1" dirty="0"/>
          </a:p>
        </p:txBody>
      </p:sp>
      <p:sp>
        <p:nvSpPr>
          <p:cNvPr id="40962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76488"/>
            <a:ext cx="3200400" cy="3929062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Создан в 2019 году. Количество участников 14 человек. Возраст от 7 до 14 лет.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Руководитель С.Н. </a:t>
            </a:r>
            <a:r>
              <a:rPr lang="ru-RU" sz="2000" b="1" dirty="0" err="1" smtClean="0">
                <a:solidFill>
                  <a:schemeClr val="tx1"/>
                </a:solidFill>
              </a:rPr>
              <a:t>Близорукова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Коллектив участвовал в новогодней постановке для детей, концерте ко Дню Матери, в акциях ко Дню Победы</a:t>
            </a:r>
          </a:p>
        </p:txBody>
      </p:sp>
      <p:pic>
        <p:nvPicPr>
          <p:cNvPr id="4096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494" y="475689"/>
            <a:ext cx="4715056" cy="313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image-16-03-22-02-18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49" y="389964"/>
            <a:ext cx="2911839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age-16-03-22-02-1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7" y="3752041"/>
            <a:ext cx="5719763" cy="29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448594" cy="14747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Работа </a:t>
            </a:r>
            <a:r>
              <a:rPr lang="ru-RU" b="1" dirty="0" err="1" smtClean="0"/>
              <a:t>культорганизатора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Андрея Кожемяко </a:t>
            </a:r>
            <a:endParaRPr lang="ru-RU" b="1" dirty="0"/>
          </a:p>
        </p:txBody>
      </p:sp>
      <p:sp>
        <p:nvSpPr>
          <p:cNvPr id="40962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76488"/>
            <a:ext cx="3200400" cy="3929062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Ведение клуба «Быстрая ракетка», участие в акциях ко Дню Победы,  гастроли в п. Юго-</a:t>
            </a:r>
            <a:r>
              <a:rPr lang="ru-RU" sz="2000" b="1" dirty="0" err="1" smtClean="0">
                <a:solidFill>
                  <a:schemeClr val="tx1"/>
                </a:solidFill>
              </a:rPr>
              <a:t>Камск</a:t>
            </a:r>
            <a:r>
              <a:rPr lang="ru-RU" sz="2000" b="1" dirty="0" smtClean="0">
                <a:solidFill>
                  <a:schemeClr val="tx1"/>
                </a:solidFill>
              </a:rPr>
              <a:t>, д. Горшки, показ видеофильмов детям, участие в других массовых мероприятиях учреждения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Ведение онлайн-концертов «По вашим письмам»</a:t>
            </a:r>
          </a:p>
        </p:txBody>
      </p:sp>
      <p:pic>
        <p:nvPicPr>
          <p:cNvPr id="1026" name="Picture 2" descr="C:\Users\user\Downloads\image-16-03-22-02-01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2" y="3514726"/>
            <a:ext cx="4076698" cy="30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Клуб\mDW8GNAE0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9" y="2785188"/>
            <a:ext cx="1763231" cy="39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Клуб\IQCc168zsu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4" y="219075"/>
            <a:ext cx="3790952" cy="28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Клуб\kcwto4U6db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10" y="2712394"/>
            <a:ext cx="1965246" cy="39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age-16-03-22-02-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9" y="219075"/>
            <a:ext cx="3835399" cy="28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515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448594" cy="14747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Работа  по молодежной политике Людмилы </a:t>
            </a:r>
            <a:r>
              <a:rPr lang="ru-RU" b="1" dirty="0" err="1" smtClean="0"/>
              <a:t>Пунгиной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0962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155371"/>
            <a:ext cx="3200400" cy="4150179"/>
          </a:xfrm>
          <a:solidFill>
            <a:srgbClr val="FFCC99"/>
          </a:solidFill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Участие в волонтерских акциях по благоустройству Исторического парка Усть-Качки,  участие в акциях ко Дню Победы, организация </a:t>
            </a:r>
            <a:r>
              <a:rPr lang="ru-RU" sz="2000" b="1" dirty="0" err="1" smtClean="0">
                <a:solidFill>
                  <a:schemeClr val="tx1"/>
                </a:solidFill>
              </a:rPr>
              <a:t>квест</a:t>
            </a:r>
            <a:r>
              <a:rPr lang="ru-RU" sz="2000" b="1" dirty="0" smtClean="0">
                <a:solidFill>
                  <a:schemeClr val="tx1"/>
                </a:solidFill>
              </a:rPr>
              <a:t>-игр, участие в переписи населения, организатор большой георгиевской игры (задействовано 120 чел.)</a:t>
            </a:r>
            <a:endParaRPr lang="ru-RU" sz="2000" b="1" dirty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Активный участник в реализации проекта «Зеленый причал»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Акции «Забота о ветеранах»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Организатор и куратор «Бессмертный полк»</a:t>
            </a:r>
          </a:p>
          <a:p>
            <a:pPr eaLnBrk="1" hangingPunct="1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Клуб\o_9sSYm023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14299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луб\rQSQyCRU6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16" y="4493420"/>
            <a:ext cx="2730499" cy="20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image-16-03-22-02-24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56" y="114299"/>
            <a:ext cx="5012269" cy="31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image-16-03-22-02-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438525"/>
            <a:ext cx="5026025" cy="31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Клуб\tMOg_tlQ2l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2407741"/>
            <a:ext cx="3371850" cy="1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898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5075238"/>
            <a:ext cx="10113962" cy="8223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МБУ </a:t>
            </a:r>
            <a:r>
              <a:rPr lang="ru-RU" sz="4000" b="1" dirty="0"/>
              <a:t>«</a:t>
            </a:r>
            <a:r>
              <a:rPr lang="ru-RU" sz="4000" b="1" dirty="0" err="1"/>
              <a:t>Усть-Качкинский</a:t>
            </a:r>
            <a:r>
              <a:rPr lang="ru-RU" sz="4000" b="1" dirty="0"/>
              <a:t> ЦКИС». </a:t>
            </a:r>
            <a:r>
              <a:rPr lang="ru-RU" sz="4000" b="1" dirty="0" smtClean="0"/>
              <a:t>Спортивная жизнь</a:t>
            </a:r>
            <a:endParaRPr lang="ru-RU" sz="4000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5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4090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1096963" y="-350837"/>
            <a:ext cx="10058400" cy="1449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оказатели спортивной работы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38" name="Объект 10"/>
          <p:cNvSpPr>
            <a:spLocks noGrp="1"/>
          </p:cNvSpPr>
          <p:nvPr>
            <p:ph idx="4294967295"/>
          </p:nvPr>
        </p:nvSpPr>
        <p:spPr>
          <a:xfrm>
            <a:off x="1096963" y="1246188"/>
            <a:ext cx="10058400" cy="3563937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Количество спортивных мероприятий: </a:t>
            </a:r>
            <a:r>
              <a:rPr lang="ru-RU" sz="2800" b="1" dirty="0" smtClean="0"/>
              <a:t>87 (поселенческих 18)</a:t>
            </a:r>
          </a:p>
          <a:p>
            <a:pPr eaLnBrk="1" hangingPunct="1"/>
            <a:r>
              <a:rPr lang="ru-RU" sz="2800" dirty="0" smtClean="0"/>
              <a:t>Количество участников  спортивных мероприятий: около </a:t>
            </a:r>
            <a:r>
              <a:rPr lang="ru-RU" sz="2800" b="1" dirty="0" smtClean="0"/>
              <a:t>1000 человек</a:t>
            </a:r>
          </a:p>
          <a:p>
            <a:pPr eaLnBrk="1" hangingPunct="1"/>
            <a:r>
              <a:rPr lang="ru-RU" sz="2800" dirty="0" smtClean="0"/>
              <a:t>Количество спортивных команд: </a:t>
            </a:r>
            <a:r>
              <a:rPr lang="ru-RU" sz="2800" b="1" dirty="0" smtClean="0"/>
              <a:t>10</a:t>
            </a:r>
          </a:p>
          <a:p>
            <a:pPr eaLnBrk="1" hangingPunct="1"/>
            <a:r>
              <a:rPr lang="ru-RU" sz="2800" dirty="0" smtClean="0"/>
              <a:t>Количество участников спортивных команд: </a:t>
            </a:r>
            <a:r>
              <a:rPr lang="ru-RU" sz="2800" b="1" dirty="0" smtClean="0"/>
              <a:t>193 человека</a:t>
            </a:r>
          </a:p>
          <a:p>
            <a:pPr eaLnBrk="1" hangingPunct="1"/>
            <a:r>
              <a:rPr lang="ru-RU" sz="2800" dirty="0" smtClean="0"/>
              <a:t>В общем зачете Спартакиады Пермского муниципального района – </a:t>
            </a:r>
            <a:r>
              <a:rPr lang="ru-RU" sz="2800" b="1" dirty="0" smtClean="0"/>
              <a:t>6 место</a:t>
            </a:r>
          </a:p>
        </p:txBody>
      </p:sp>
    </p:spTree>
    <p:extLst>
      <p:ext uri="{BB962C8B-B14F-4D97-AF65-F5344CB8AC3E}">
        <p14:creationId xmlns:p14="http://schemas.microsoft.com/office/powerpoint/2010/main" val="40609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-189647"/>
            <a:ext cx="10058400" cy="1450757"/>
          </a:xfrm>
        </p:spPr>
        <p:txBody>
          <a:bodyPr/>
          <a:lstStyle/>
          <a:p>
            <a:r>
              <a:rPr lang="ru-RU" b="1" dirty="0" smtClean="0"/>
              <a:t>События поселения 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97280" y="1217402"/>
            <a:ext cx="10066020" cy="73628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Активно пользуется спросом уличная площадка в с. Усть-Качка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user\Downloads\image-16-03-22-02-44-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805120"/>
            <a:ext cx="4324350" cy="32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image-16-03-22-02-4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805120"/>
            <a:ext cx="4076700" cy="32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wnloads\image-16-03-22-02-4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70" y="3765156"/>
            <a:ext cx="4667249" cy="26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image-16-03-22-02-44-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10" y="1805120"/>
            <a:ext cx="3480640" cy="19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82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События  поселения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96834" y="1855695"/>
            <a:ext cx="5469495" cy="4558552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- </a:t>
            </a:r>
            <a:r>
              <a:rPr lang="ru-RU" sz="1800" b="1" dirty="0">
                <a:solidFill>
                  <a:schemeClr val="tx1"/>
                </a:solidFill>
              </a:rPr>
              <a:t>4 турнир по настольному </a:t>
            </a:r>
            <a:r>
              <a:rPr lang="ru-RU" sz="1800" b="1" dirty="0" smtClean="0">
                <a:solidFill>
                  <a:schemeClr val="tx1"/>
                </a:solidFill>
              </a:rPr>
              <a:t>теннису;</a:t>
            </a:r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>
                <a:solidFill>
                  <a:schemeClr val="tx1"/>
                </a:solidFill>
              </a:rPr>
              <a:t>- 3 турнира по мини-футболу ( зимний и 2 летних);</a:t>
            </a:r>
          </a:p>
          <a:p>
            <a:r>
              <a:rPr lang="ru-RU" sz="1800" b="1" dirty="0">
                <a:solidFill>
                  <a:schemeClr val="tx1"/>
                </a:solidFill>
              </a:rPr>
              <a:t>- 4 турнира по гиревому спорту;</a:t>
            </a:r>
          </a:p>
          <a:p>
            <a:r>
              <a:rPr lang="ru-RU" sz="1800" b="1" dirty="0">
                <a:solidFill>
                  <a:schemeClr val="tx1"/>
                </a:solidFill>
              </a:rPr>
              <a:t>- 5 турниров по волейболу : в честь Дня защитника Отечества,   ветеранский </a:t>
            </a:r>
            <a:r>
              <a:rPr lang="ru-RU" sz="1800" b="1" dirty="0" smtClean="0">
                <a:solidFill>
                  <a:schemeClr val="tx1"/>
                </a:solidFill>
              </a:rPr>
              <a:t>турнир (отбор </a:t>
            </a:r>
            <a:r>
              <a:rPr lang="ru-RU" sz="1800" b="1" dirty="0">
                <a:solidFill>
                  <a:schemeClr val="tx1"/>
                </a:solidFill>
              </a:rPr>
              <a:t>к ЧПК среди ветеранов), памяти С</a:t>
            </a:r>
            <a:r>
              <a:rPr lang="ru-RU" sz="1800" b="1" dirty="0" smtClean="0">
                <a:solidFill>
                  <a:schemeClr val="tx1"/>
                </a:solidFill>
              </a:rPr>
              <a:t>. А. </a:t>
            </a:r>
            <a:r>
              <a:rPr lang="ru-RU" sz="1800" b="1" dirty="0" err="1" smtClean="0">
                <a:solidFill>
                  <a:schemeClr val="tx1"/>
                </a:solidFill>
              </a:rPr>
              <a:t>Ледера</a:t>
            </a:r>
            <a:r>
              <a:rPr lang="ru-RU" sz="1800" b="1" dirty="0">
                <a:solidFill>
                  <a:schemeClr val="tx1"/>
                </a:solidFill>
              </a:rPr>
              <a:t>, в День села Усть-Качка, новогодний турнир;                                                                                                    </a:t>
            </a:r>
          </a:p>
          <a:p>
            <a:r>
              <a:rPr lang="ru-RU" sz="1800" b="1" dirty="0">
                <a:solidFill>
                  <a:schemeClr val="tx1"/>
                </a:solidFill>
              </a:rPr>
              <a:t>- 3 турнира  по </a:t>
            </a:r>
            <a:r>
              <a:rPr lang="ru-RU" sz="1800" b="1" dirty="0" err="1">
                <a:solidFill>
                  <a:schemeClr val="tx1"/>
                </a:solidFill>
              </a:rPr>
              <a:t>стритболу</a:t>
            </a:r>
            <a:r>
              <a:rPr lang="ru-RU" sz="1800" b="1" dirty="0">
                <a:solidFill>
                  <a:schemeClr val="tx1"/>
                </a:solidFill>
              </a:rPr>
              <a:t>;</a:t>
            </a:r>
          </a:p>
          <a:p>
            <a:r>
              <a:rPr lang="ru-RU" sz="1800" b="1" dirty="0">
                <a:solidFill>
                  <a:schemeClr val="tx1"/>
                </a:solidFill>
              </a:rPr>
              <a:t>- возобновились тренировки по волейболу, баскетболу и настольному </a:t>
            </a:r>
            <a:r>
              <a:rPr lang="ru-RU" sz="1800" b="1" dirty="0" smtClean="0">
                <a:solidFill>
                  <a:schemeClr val="tx1"/>
                </a:solidFill>
              </a:rPr>
              <a:t>теннису;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0" y="1963272"/>
            <a:ext cx="5289175" cy="39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1069521"/>
            <a:ext cx="10058400" cy="742944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Проект  «Зелёный причал»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создание тематического ландшафтного пространства «Кама»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Проект победитель конкурса социальных и культурных проектов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Пермского  муниципального района  «Твоё время»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user\Desktop\Клуб\Iz4UZHTln3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3" y="1765981"/>
            <a:ext cx="2790232" cy="8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Клуб\doDQYqYzF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2" y="4045016"/>
            <a:ext cx="3220875" cy="23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Клуб\7aHF-Flkjl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28" y="4473028"/>
            <a:ext cx="4141973" cy="18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Акция пректа Зеленый причалс с участием  Отряда  мэра 04.06.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86" y="1765981"/>
            <a:ext cx="4530410" cy="31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Клуб\w-tujrhw2L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272" y="3976201"/>
            <a:ext cx="3559630" cy="2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Акция Зеленый причал- начало начал 11.07.2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2" y="1765981"/>
            <a:ext cx="3785508" cy="26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Клуб\D0e_OdRnPd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1" y="2616130"/>
            <a:ext cx="4041322" cy="22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12" y="312641"/>
            <a:ext cx="3481387" cy="151615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</a:rPr>
              <a:t>Команда по баскетболу</a:t>
            </a:r>
            <a:r>
              <a:rPr lang="ru-RU" b="1" dirty="0" smtClean="0"/>
              <a:t>  </a:t>
            </a:r>
          </a:p>
        </p:txBody>
      </p:sp>
      <p:sp>
        <p:nvSpPr>
          <p:cNvPr id="15362" name="Текст 6"/>
          <p:cNvSpPr>
            <a:spLocks noGrp="1"/>
          </p:cNvSpPr>
          <p:nvPr>
            <p:ph type="body" sz="half" idx="2"/>
          </p:nvPr>
        </p:nvSpPr>
        <p:spPr>
          <a:xfrm>
            <a:off x="176213" y="2136775"/>
            <a:ext cx="3481387" cy="4492625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Капитан команды Федор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</a:rPr>
              <a:t>Бориков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В команде 20 человек.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Достижения: 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Мужская сборная провела 10 матчей в рамках Чемпионата Пермского района и 2 матча в рамках Кубка.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место в Чемпионате Пермского района по баскетболу.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2" name="Picture 2" descr="C:\Users\user\Downloads\image-15-03-22-05-3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48" y="651003"/>
            <a:ext cx="7777327" cy="43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0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17240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стрит-болу  </a:t>
            </a:r>
          </a:p>
        </p:txBody>
      </p:sp>
      <p:sp>
        <p:nvSpPr>
          <p:cNvPr id="16386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55850"/>
            <a:ext cx="3200400" cy="3949700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1"/>
                </a:solidFill>
              </a:rPr>
              <a:t>Капитан команды Яна Петрова</a:t>
            </a:r>
          </a:p>
          <a:p>
            <a:pPr eaLnBrk="1" hangingPunct="1"/>
            <a:r>
              <a:rPr lang="ru-RU" sz="2400" smtClean="0">
                <a:solidFill>
                  <a:schemeClr val="tx1"/>
                </a:solidFill>
              </a:rPr>
              <a:t>В команде 4 человека </a:t>
            </a:r>
          </a:p>
          <a:p>
            <a:pPr eaLnBrk="1" hangingPunct="1"/>
            <a:r>
              <a:rPr lang="ru-RU" sz="2400" smtClean="0">
                <a:solidFill>
                  <a:schemeClr val="tx1"/>
                </a:solidFill>
              </a:rPr>
              <a:t>Многократные победители и призеры районных и городских соревнований.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21" y="1631499"/>
            <a:ext cx="4269011" cy="3201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26" y="1631499"/>
            <a:ext cx="2882645" cy="32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25161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настольному теннису</a:t>
            </a:r>
            <a:r>
              <a:rPr lang="ru-RU" b="1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7410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925763"/>
            <a:ext cx="3200400" cy="3662362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Игорь Плетнев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15 человек.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Сборная </a:t>
            </a:r>
            <a:r>
              <a:rPr lang="ru-RU" sz="2000" b="1" dirty="0">
                <a:solidFill>
                  <a:schemeClr val="tx1"/>
                </a:solidFill>
              </a:rPr>
              <a:t>команда заняла 4 место в Чемпионате Пермского района. 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 descr="C:\Users\user\Downloads\image-02-03-21-11-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2" y="3239403"/>
            <a:ext cx="5916385" cy="33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ownloads\image-15-03-22-05-35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43" y="164711"/>
            <a:ext cx="3801783" cy="30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73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20177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русским шашкам</a:t>
            </a:r>
            <a:r>
              <a:rPr lang="ru-RU" b="1" smtClean="0"/>
              <a:t>  </a:t>
            </a:r>
          </a:p>
        </p:txBody>
      </p:sp>
      <p:sp>
        <p:nvSpPr>
          <p:cNvPr id="18434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520950"/>
            <a:ext cx="3200400" cy="3784600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Игорь Плетнев.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4 человека.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Команда Усть-Качкинского поселения заняла 1 место и стала Чемпионом Пермского района.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7171" name="Picture 3" descr="C:\Users\user\Downloads\image-15-03-22-05-35-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42" y="1028700"/>
            <a:ext cx="7780688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00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16891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футболу</a:t>
            </a:r>
          </a:p>
        </p:txBody>
      </p:sp>
      <p:sp>
        <p:nvSpPr>
          <p:cNvPr id="19458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55850"/>
            <a:ext cx="3200400" cy="3949700"/>
          </a:xfrm>
          <a:solidFill>
            <a:srgbClr val="FFCC99"/>
          </a:solidFill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Алексей </a:t>
            </a:r>
            <a:r>
              <a:rPr lang="ru-RU" sz="2000" b="1" dirty="0" err="1" smtClean="0">
                <a:solidFill>
                  <a:schemeClr val="tx1"/>
                </a:solidFill>
              </a:rPr>
              <a:t>Матюшов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40 человек.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Команда </a:t>
            </a:r>
            <a:r>
              <a:rPr lang="ru-RU" sz="2000" b="1" dirty="0" smtClean="0">
                <a:solidFill>
                  <a:schemeClr val="tx1"/>
                </a:solidFill>
              </a:rPr>
              <a:t>заняла </a:t>
            </a:r>
            <a:r>
              <a:rPr lang="ru-RU" sz="2000" b="1" dirty="0">
                <a:solidFill>
                  <a:schemeClr val="tx1"/>
                </a:solidFill>
              </a:rPr>
              <a:t>8 место в Чемпионате Пермского района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Команда </a:t>
            </a:r>
            <a:r>
              <a:rPr lang="ru-RU" sz="2000" b="1" dirty="0">
                <a:solidFill>
                  <a:schemeClr val="tx1"/>
                </a:solidFill>
              </a:rPr>
              <a:t>провела 7 матчей в рамках Чемпионата Пермского района и 1 матч в рамках Кубка района.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Стали </a:t>
            </a:r>
            <a:r>
              <a:rPr lang="ru-RU" sz="2000" b="1" dirty="0">
                <a:solidFill>
                  <a:schemeClr val="tx1"/>
                </a:solidFill>
              </a:rPr>
              <a:t>обладателями весеннего Кубка 5на5 Ночной футбольной лиги г</a:t>
            </a:r>
            <a:r>
              <a:rPr lang="ru-RU" sz="2000" b="1" dirty="0" smtClean="0">
                <a:solidFill>
                  <a:schemeClr val="tx1"/>
                </a:solidFill>
              </a:rPr>
              <a:t>. Перми</a:t>
            </a:r>
            <a:r>
              <a:rPr lang="ru-RU" sz="2000" b="1" dirty="0">
                <a:solidFill>
                  <a:schemeClr val="tx1"/>
                </a:solidFill>
              </a:rPr>
              <a:t>, приняли участие в нескольких районных турнирах по мини-футболу.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64" y="3887882"/>
            <a:ext cx="6490447" cy="2683550"/>
          </a:xfrm>
          <a:prstGeom prst="rect">
            <a:avLst/>
          </a:prstGeom>
        </p:spPr>
      </p:pic>
      <p:pic>
        <p:nvPicPr>
          <p:cNvPr id="8194" name="Picture 2" descr="C:\Users\user\Downloads\image-15-03-22-05-35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56" y="219549"/>
            <a:ext cx="6243611" cy="35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00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1665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шахматам</a:t>
            </a:r>
            <a:r>
              <a:rPr lang="ru-RU" b="1" smtClean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0482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20925"/>
            <a:ext cx="3200400" cy="3984625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Анатолий Сажин.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 15 человек.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Сборная команда Усть-Качкинского поселения заняла в Чемпионате Пермского района 7 место. 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Приняли участие в 3 районных турнирах по шахматам.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72" y="609601"/>
            <a:ext cx="7821843" cy="52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0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-519113"/>
            <a:ext cx="3200400" cy="209867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волейболу мужская</a:t>
            </a:r>
            <a:r>
              <a:rPr lang="ru-RU" b="1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506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668463"/>
            <a:ext cx="3214688" cy="4846637"/>
          </a:xfrm>
          <a:solidFill>
            <a:srgbClr val="FFCC99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Михаил Батманов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около 40 человек. </a:t>
            </a:r>
            <a:endParaRPr lang="ru-RU" sz="2000" b="1" dirty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Мужская </a:t>
            </a:r>
            <a:r>
              <a:rPr lang="ru-RU" sz="2000" b="1" dirty="0" smtClean="0">
                <a:solidFill>
                  <a:schemeClr val="tx1"/>
                </a:solidFill>
              </a:rPr>
              <a:t>сборная </a:t>
            </a:r>
            <a:r>
              <a:rPr lang="ru-RU" sz="2000" b="1" dirty="0">
                <a:solidFill>
                  <a:schemeClr val="tx1"/>
                </a:solidFill>
              </a:rPr>
              <a:t>Усть-Качкинского поселения в Чемпионате Пермского района заняли 7 места (проведя по 7 матчей).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Команды </a:t>
            </a:r>
            <a:r>
              <a:rPr lang="ru-RU" sz="2000" b="1" dirty="0">
                <a:solidFill>
                  <a:schemeClr val="tx1"/>
                </a:solidFill>
              </a:rPr>
              <a:t>ветеранов нашего поселения по волейболу приняли участие в Первенстве Пермского Края по волейболу среди ветеранов. 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 descr="C:\Users\user\Downloads\image-15-03-22-05-35-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09600"/>
            <a:ext cx="7188201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02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21224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bg1"/>
                </a:solidFill>
              </a:rPr>
              <a:t>Команда по волейболу женская</a:t>
            </a:r>
            <a:r>
              <a:rPr lang="ru-RU" b="1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2530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532063"/>
            <a:ext cx="3200400" cy="3773487"/>
          </a:xfrm>
          <a:solidFill>
            <a:srgbClr val="FFCC99"/>
          </a:solidFill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Сюзева Елена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команде около 40 человек.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Женская сборная </a:t>
            </a:r>
            <a:r>
              <a:rPr lang="ru-RU" sz="2000" b="1" dirty="0">
                <a:solidFill>
                  <a:schemeClr val="tx1"/>
                </a:solidFill>
              </a:rPr>
              <a:t>Усть-Качкинского поселения в Чемпионате Пермского района заняли 7 места (проведя по 7 матчей).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Многократные призеры краевых соревнований.</a:t>
            </a:r>
          </a:p>
        </p:txBody>
      </p:sp>
      <p:pic>
        <p:nvPicPr>
          <p:cNvPr id="10242" name="Picture 2" descr="C:\Users\user\Downloads\image-15-03-22-05-35-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52133"/>
            <a:ext cx="7629525" cy="42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3200400" cy="21224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chemeClr val="tx1"/>
                </a:solidFill>
              </a:rPr>
              <a:t>Команда по гиревому спорту  </a:t>
            </a:r>
          </a:p>
        </p:txBody>
      </p:sp>
      <p:sp>
        <p:nvSpPr>
          <p:cNvPr id="23554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532063"/>
            <a:ext cx="3200400" cy="3773487"/>
          </a:xfrm>
          <a:solidFill>
            <a:srgbClr val="FFCC99"/>
          </a:solidFill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Капитан команды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Александр </a:t>
            </a:r>
            <a:r>
              <a:rPr lang="ru-RU" sz="2000" b="1" dirty="0" err="1" smtClean="0">
                <a:solidFill>
                  <a:schemeClr val="tx1"/>
                </a:solidFill>
              </a:rPr>
              <a:t>Голдобин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 команде 15 человек. </a:t>
            </a:r>
          </a:p>
          <a:p>
            <a:pPr eaLnBrk="1" hangingPunct="1"/>
            <a:r>
              <a:rPr lang="ru-RU" sz="2000" b="1" dirty="0">
                <a:solidFill>
                  <a:schemeClr val="tx1"/>
                </a:solidFill>
              </a:rPr>
              <a:t>Сборная команда Усть-Качкинского поселения в Чемпионате Пермского района </a:t>
            </a:r>
            <a:r>
              <a:rPr lang="ru-RU" sz="2000" b="1" dirty="0" smtClean="0">
                <a:solidFill>
                  <a:schemeClr val="tx1"/>
                </a:solidFill>
              </a:rPr>
              <a:t>заняла </a:t>
            </a:r>
            <a:r>
              <a:rPr lang="ru-RU" sz="2000" b="1" dirty="0">
                <a:solidFill>
                  <a:schemeClr val="tx1"/>
                </a:solidFill>
              </a:rPr>
              <a:t>6 место.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user\Downloads\image-15-03-22-05-35-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22" y="141288"/>
            <a:ext cx="4844653" cy="6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0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7674"/>
            <a:ext cx="3200400" cy="12557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/>
              <a:t>Лыжные гонки и осенний кросс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23554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532063"/>
            <a:ext cx="3200400" cy="3773487"/>
          </a:xfrm>
          <a:solidFill>
            <a:srgbClr val="FFCC99"/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В  команде 8 человек. </a:t>
            </a:r>
          </a:p>
          <a:p>
            <a:pPr algn="just" eaLnBrk="1" hangingPunct="1"/>
            <a:r>
              <a:rPr lang="ru-RU" sz="2000" b="1" dirty="0">
                <a:solidFill>
                  <a:schemeClr val="tx1"/>
                </a:solidFill>
              </a:rPr>
              <a:t>Сборная команда Усть-Качкинского поселения в Чемпионате Пермского района по лыжным гонкам заняла 7 место, в Осеннем кроссе – 6 место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pPr algn="just" eaLnBrk="1" hangingPunct="1"/>
            <a:r>
              <a:rPr lang="ru-RU" sz="2000" b="1" dirty="0" smtClean="0">
                <a:solidFill>
                  <a:schemeClr val="tx1"/>
                </a:solidFill>
              </a:rPr>
              <a:t>В Закрытой традиционной </a:t>
            </a:r>
            <a:r>
              <a:rPr lang="ru-RU" sz="2000" b="1" dirty="0">
                <a:solidFill>
                  <a:schemeClr val="tx1"/>
                </a:solidFill>
              </a:rPr>
              <a:t>л/а </a:t>
            </a:r>
            <a:r>
              <a:rPr lang="ru-RU" sz="2000" b="1" dirty="0" smtClean="0">
                <a:solidFill>
                  <a:schemeClr val="tx1"/>
                </a:solidFill>
              </a:rPr>
              <a:t>эстафете </a:t>
            </a:r>
            <a:r>
              <a:rPr lang="ru-RU" sz="2000" b="1" dirty="0">
                <a:solidFill>
                  <a:schemeClr val="tx1"/>
                </a:solidFill>
              </a:rPr>
              <a:t>на </a:t>
            </a:r>
            <a:r>
              <a:rPr lang="ru-RU" sz="2000" b="1" dirty="0" smtClean="0">
                <a:solidFill>
                  <a:schemeClr val="tx1"/>
                </a:solidFill>
              </a:rPr>
              <a:t>приз </a:t>
            </a:r>
            <a:r>
              <a:rPr lang="ru-RU" sz="2000" b="1" dirty="0">
                <a:solidFill>
                  <a:schemeClr val="tx1"/>
                </a:solidFill>
              </a:rPr>
              <a:t>главы Пермского муниципального района и газеты «Нива</a:t>
            </a:r>
            <a:r>
              <a:rPr lang="ru-RU" sz="2000" b="1" dirty="0" smtClean="0">
                <a:solidFill>
                  <a:schemeClr val="tx1"/>
                </a:solidFill>
              </a:rPr>
              <a:t>» </a:t>
            </a:r>
            <a:r>
              <a:rPr lang="ru-RU" sz="2000" b="1" dirty="0">
                <a:solidFill>
                  <a:schemeClr val="tx1"/>
                </a:solidFill>
              </a:rPr>
              <a:t>Команда Усть-Качкинского поселения заняла 5 место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user\Downloads\image-15-03-22-05-35-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42873"/>
            <a:ext cx="4956175" cy="371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image-15-03-22-05-35-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860004"/>
            <a:ext cx="5273104" cy="29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13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6963" y="912813"/>
            <a:ext cx="10058400" cy="12112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Проект </a:t>
            </a:r>
            <a:r>
              <a:rPr lang="ru-RU" sz="3200" b="1" dirty="0">
                <a:solidFill>
                  <a:schemeClr val="tx1"/>
                </a:solidFill>
              </a:rPr>
              <a:t>«Причал милосердия. </a:t>
            </a:r>
            <a:r>
              <a:rPr lang="ru-RU" sz="3200" b="1" dirty="0" smtClean="0">
                <a:solidFill>
                  <a:schemeClr val="tx1"/>
                </a:solidFill>
              </a:rPr>
              <a:t>Эвакогоспиталь </a:t>
            </a:r>
            <a:r>
              <a:rPr lang="ru-RU" sz="3200" b="1" dirty="0">
                <a:solidFill>
                  <a:schemeClr val="tx1"/>
                </a:solidFill>
              </a:rPr>
              <a:t>№ 4885» 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В </a:t>
            </a:r>
            <a:r>
              <a:rPr lang="ru-RU" sz="3200" b="1" dirty="0">
                <a:solidFill>
                  <a:schemeClr val="tx1"/>
                </a:solidFill>
              </a:rPr>
              <a:t>м</a:t>
            </a:r>
            <a:r>
              <a:rPr lang="ru-RU" sz="3200" b="1" dirty="0" smtClean="0">
                <a:solidFill>
                  <a:schemeClr val="tx1"/>
                </a:solidFill>
              </a:rPr>
              <a:t>еждународном </a:t>
            </a:r>
            <a:r>
              <a:rPr lang="ru-RU" sz="3200" b="1" dirty="0">
                <a:solidFill>
                  <a:schemeClr val="tx1"/>
                </a:solidFill>
              </a:rPr>
              <a:t>открытом </a:t>
            </a:r>
            <a:r>
              <a:rPr lang="ru-RU" sz="3200" b="1" dirty="0" err="1" smtClean="0">
                <a:solidFill>
                  <a:schemeClr val="tx1"/>
                </a:solidFill>
              </a:rPr>
              <a:t>грантовом</a:t>
            </a:r>
            <a:r>
              <a:rPr lang="ru-RU" sz="3200" b="1" dirty="0" smtClean="0">
                <a:solidFill>
                  <a:schemeClr val="tx1"/>
                </a:solidFill>
              </a:rPr>
              <a:t> конкурсе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«</a:t>
            </a:r>
            <a:r>
              <a:rPr lang="ru-RU" sz="3200" b="1" dirty="0">
                <a:solidFill>
                  <a:schemeClr val="tx1"/>
                </a:solidFill>
              </a:rPr>
              <a:t>Православная инициатива-2021»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ownloads\Открытие Экспозиции  Эвакогоспиталь № 4885  в храме 22.06.2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0" y="2120614"/>
            <a:ext cx="5291153" cy="36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Клуб\0Xdn7fN7m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08" y="2130140"/>
            <a:ext cx="4857829" cy="36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1047716" y="642918"/>
            <a:ext cx="10096571" cy="3357586"/>
          </a:xfrm>
        </p:spPr>
        <p:txBody>
          <a:bodyPr/>
          <a:lstStyle/>
          <a:p>
            <a:pPr algn="ctr"/>
            <a:r>
              <a:rPr smtClean="0">
                <a:solidFill>
                  <a:srgbClr val="002060"/>
                </a:solidFill>
                <a:latin typeface="Gloucester MT Extra Condensed" pitchFamily="18" charset="0"/>
              </a:rPr>
              <a:t/>
            </a:r>
            <a:br>
              <a:rPr smtClean="0">
                <a:solidFill>
                  <a:srgbClr val="002060"/>
                </a:solidFill>
                <a:latin typeface="Gloucester MT Extra Condensed" pitchFamily="18" charset="0"/>
              </a:rPr>
            </a:br>
            <a:r>
              <a:rPr smtClean="0">
                <a:solidFill>
                  <a:srgbClr val="002060"/>
                </a:solidFill>
                <a:latin typeface="Gloucester MT Extra Condensed" pitchFamily="18" charset="0"/>
              </a:rPr>
              <a:t/>
            </a:r>
            <a:br>
              <a:rPr smtClean="0">
                <a:solidFill>
                  <a:srgbClr val="002060"/>
                </a:solidFill>
                <a:latin typeface="Gloucester MT Extra Condensed" pitchFamily="18" charset="0"/>
              </a:rPr>
            </a:br>
            <a:r>
              <a:rPr smtClean="0">
                <a:solidFill>
                  <a:srgbClr val="002060"/>
                </a:solidFill>
                <a:latin typeface="Gloucester MT Extra Condensed" pitchFamily="18" charset="0"/>
              </a:rPr>
              <a:t>БИБЛИОТЕЧНЫЙ  </a:t>
            </a:r>
            <a:br>
              <a:rPr smtClean="0">
                <a:solidFill>
                  <a:srgbClr val="002060"/>
                </a:solidFill>
                <a:latin typeface="Gloucester MT Extra Condensed" pitchFamily="18" charset="0"/>
              </a:rPr>
            </a:br>
            <a:r>
              <a:rPr smtClean="0">
                <a:solidFill>
                  <a:srgbClr val="002060"/>
                </a:solidFill>
                <a:latin typeface="Gloucester MT Extra Condensed" pitchFamily="18" charset="0"/>
              </a:rPr>
              <a:t>ОТДЕЛ</a:t>
            </a:r>
            <a:r>
              <a:rPr smtClean="0">
                <a:solidFill>
                  <a:srgbClr val="002060"/>
                </a:solidFill>
              </a:rPr>
              <a:t/>
            </a:r>
            <a:br>
              <a:rPr smtClean="0">
                <a:solidFill>
                  <a:srgbClr val="002060"/>
                </a:solidFill>
              </a:rPr>
            </a:br>
            <a:r>
              <a:rPr cap="all" smtClean="0">
                <a:solidFill>
                  <a:srgbClr val="002060"/>
                </a:solidFill>
                <a:latin typeface="Gisha" pitchFamily="34" charset="-79"/>
                <a:cs typeface="Gisha" pitchFamily="34" charset="-79"/>
              </a:rPr>
              <a:t/>
            </a:r>
            <a:br>
              <a:rPr cap="all" smtClean="0">
                <a:solidFill>
                  <a:srgbClr val="002060"/>
                </a:solidFill>
                <a:latin typeface="Gisha" pitchFamily="34" charset="-79"/>
                <a:cs typeface="Gisha" pitchFamily="34" charset="-79"/>
              </a:rPr>
            </a:br>
            <a:endParaRPr cap="all" smtClean="0">
              <a:solidFill>
                <a:srgbClr val="002060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029" name="Picture 5" descr="C:\Users\User\Desktop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15" y="5643578"/>
            <a:ext cx="3840000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39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66712" y="428604"/>
            <a:ext cx="107633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Библиотечное обслуживание населения МО «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Усть-Качкинское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сельское поселение» осуществляют: 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Библиотека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Усть-Качкинского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сельского поселения.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Красно-Восходовский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библиотечный отдел. 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Рабочий стол 2\фотографии\DSCN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2428868"/>
            <a:ext cx="5619789" cy="316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C:\Users\User\Desktop\Рабочая папка\Фотографии\Готово 1\SDC1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1" y="2428868"/>
            <a:ext cx="571504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179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61" y="1348545"/>
            <a:ext cx="111443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2021 г. читателями библиотечного отдела стали 2 308 жителей поселения; </a:t>
            </a:r>
          </a:p>
          <a:p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Число посещений библиотек – 25 590 </a:t>
            </a:r>
          </a:p>
          <a:p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Книговыдач произведено – 62992</a:t>
            </a:r>
            <a:r>
              <a:rPr lang="ru-RU" sz="36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единицы.</a:t>
            </a:r>
          </a:p>
        </p:txBody>
      </p:sp>
    </p:spTree>
    <p:extLst>
      <p:ext uri="{BB962C8B-B14F-4D97-AF65-F5344CB8AC3E}">
        <p14:creationId xmlns:p14="http://schemas.microsoft.com/office/powerpoint/2010/main" val="296191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85709" y="224173"/>
            <a:ext cx="1143008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Всего за год проведено 278 мероприятий в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офлайн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форматах: книжные выставки, акции, презентации, литературные встречи, конкурсы, викторины. 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 мероприятиях приняли участие 1744 жителей поселения.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Участие в мероприятиях детей и взрослых это возможность познакомиться с новыми и интересными книгами, писателями. Принять участие и «окунуться с головой» во всевозможные литературные и творческие мероприятия вокруг чтения и книги.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Самые значимые из них: районный фестиваль чтения (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место),  районная акция «Я выбираю жизнь» (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место), а также: акция «Всероссийский этнографический диктант», «Диктант Победы», Вечер поэзии «Волшебная сила стиха», Видео-экскурсия «Я поведу тебя в музей», Конкурсная программа для участников Недели детской книги,   Акция «Продолжи Пушкина строку» и многие др.</a:t>
            </a:r>
          </a:p>
          <a:p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51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фото к отчету\24Yp-kb3m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61" y="1142984"/>
            <a:ext cx="504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6908"/>
          </a:xfrm>
        </p:spPr>
        <p:txBody>
          <a:bodyPr/>
          <a:lstStyle/>
          <a:p>
            <a:r>
              <a:rPr sz="28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"Диктант Победы"</a:t>
            </a:r>
            <a:endParaRPr lang="ru-RU" sz="28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Users\User\Desktop\фото к отчету\aLhjaGF7y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3" y="1285860"/>
            <a:ext cx="504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741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48507" y="928670"/>
            <a:ext cx="4857784" cy="1143000"/>
          </a:xfrm>
        </p:spPr>
        <p:txBody>
          <a:bodyPr/>
          <a:lstStyle/>
          <a:p>
            <a:r>
              <a:rPr sz="36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  выставки</a:t>
            </a:r>
            <a:endParaRPr lang="ru-RU" sz="36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фото к отчету\AAVgtSMGnl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493" y="2928934"/>
            <a:ext cx="6572296" cy="3696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C:\Users\User\Desktop\фото к отчету\DSC02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61" y="214290"/>
            <a:ext cx="6858319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9398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фото к отчету\DSC02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2" y="428604"/>
            <a:ext cx="5643380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C:\Users\User\Desktop\фото к отчету\eIPCCNPkCF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3" y="500042"/>
            <a:ext cx="5572165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49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6908"/>
          </a:xfrm>
        </p:spPr>
        <p:txBody>
          <a:bodyPr/>
          <a:lstStyle/>
          <a:p>
            <a:r>
              <a:rPr sz="32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для самых маленьких</a:t>
            </a:r>
            <a:endParaRPr lang="ru-RU" sz="32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\Desktop\фото к отчету\DSC02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2" y="1857364"/>
            <a:ext cx="5715265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C:\Users\User\Desktop\фото к отчету\DSC0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1" y="1857364"/>
            <a:ext cx="5760227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792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то к отчету\DSC02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41" y="2714620"/>
            <a:ext cx="6858048" cy="3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User\Desktop\фото к отчету\DSC0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09" y="214290"/>
            <a:ext cx="6096283" cy="342902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381752" y="274638"/>
            <a:ext cx="5619789" cy="1511288"/>
          </a:xfrm>
        </p:spPr>
        <p:txBody>
          <a:bodyPr/>
          <a:lstStyle/>
          <a:p>
            <a:r>
              <a:rPr sz="28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"Путешествие </a:t>
            </a:r>
            <a:br>
              <a:rPr sz="28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28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книгой"</a:t>
            </a:r>
            <a:endParaRPr lang="ru-RU" sz="28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40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46"/>
          </a:xfrm>
        </p:spPr>
        <p:txBody>
          <a:bodyPr/>
          <a:lstStyle/>
          <a:p>
            <a:r>
              <a:rPr lang="ru-RU" sz="3200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32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гры, викторины и конкурсы</a:t>
            </a:r>
            <a:endParaRPr lang="ru-RU" sz="32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C:\Users\User\Desktop\фото к отчету\Y3Tп9CQj3p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5" y="1071549"/>
            <a:ext cx="4953035" cy="495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C:\Users\User\Desktop\фото к отчету\7. Экскур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1" y="2000240"/>
            <a:ext cx="6191293" cy="314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14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user\Desktop\Клуб\h5dHV-UM-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67" y="3623102"/>
            <a:ext cx="1637562" cy="25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Клуб\-cmwVapE18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56" y="3454170"/>
            <a:ext cx="2865211" cy="28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6963" y="446088"/>
            <a:ext cx="10058400" cy="12112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Реализация  </a:t>
            </a:r>
            <a:r>
              <a:rPr lang="ru-RU" sz="3200" b="1" dirty="0">
                <a:solidFill>
                  <a:schemeClr val="tx1"/>
                </a:solidFill>
              </a:rPr>
              <a:t>фестивального проекта 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#БЕРЕГАОТКРЫТИЙ </a:t>
            </a:r>
            <a:r>
              <a:rPr lang="ru-RU" sz="3200" b="1" dirty="0">
                <a:solidFill>
                  <a:schemeClr val="tx1"/>
                </a:solidFill>
              </a:rPr>
              <a:t>#</a:t>
            </a:r>
            <a:r>
              <a:rPr lang="ru-RU" sz="3200" b="1" dirty="0" smtClean="0">
                <a:solidFill>
                  <a:schemeClr val="tx1"/>
                </a:solidFill>
              </a:rPr>
              <a:t>ЛЕТОДАЧАКАЧКА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Победителя </a:t>
            </a:r>
            <a:r>
              <a:rPr lang="ru-RU" sz="3200" b="1" dirty="0" err="1">
                <a:solidFill>
                  <a:schemeClr val="tx1"/>
                </a:solidFill>
              </a:rPr>
              <a:t>грантового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конкурса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Президентского фонда культурных инициатив</a:t>
            </a:r>
          </a:p>
        </p:txBody>
      </p:sp>
      <p:pic>
        <p:nvPicPr>
          <p:cNvPr id="3074" name="Picture 2" descr="C:\Users\user\Desktop\Клуб\ayHbzt5ndX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7" y="1755320"/>
            <a:ext cx="3185435" cy="212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луб\8LN85Q_Ct_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20" y="3878943"/>
            <a:ext cx="3418732" cy="22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Клуб\kXmd4UMK0L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414" y="1755320"/>
            <a:ext cx="1801009" cy="271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Клуб\dOgrCQXp3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7" y="3911472"/>
            <a:ext cx="3593251" cy="22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Клуб\auLsYHhiYx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72" y="1755320"/>
            <a:ext cx="4408742" cy="19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Клуб\OrK3vJE_Jo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44" y="1762472"/>
            <a:ext cx="3268436" cy="21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Клуб\yxKMODjKLi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8" y="65316"/>
            <a:ext cx="1319598" cy="15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22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Мероприятия 2021\Акция Исцеление чтением\12. Экскурсия Вместе весело чит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49" y="3286124"/>
            <a:ext cx="5786755" cy="325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фото к отчету\Церемония открытия фестиваля Усть-Ка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61" y="285728"/>
            <a:ext cx="6858048" cy="316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192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73" y="214290"/>
            <a:ext cx="7296163" cy="796908"/>
          </a:xfrm>
        </p:spPr>
        <p:txBody>
          <a:bodyPr/>
          <a:lstStyle/>
          <a:p>
            <a:r>
              <a:rPr sz="3200" cap="all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Выставки,  стенды </a:t>
            </a:r>
            <a:endParaRPr lang="ru-RU" sz="32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 к отчету\CHrTSaz9GP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12" y="1214425"/>
            <a:ext cx="5048285" cy="504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фото к отчету\HLxHtqPKE8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1142984"/>
            <a:ext cx="5143536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51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фото к отчету\RXkx2Jgta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13" y="571480"/>
            <a:ext cx="5214975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 descr="C:\Users\User\Desktop\фото к отчету\xJ4Jsg8FtZ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3" y="571483"/>
            <a:ext cx="5238787" cy="523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508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80960" y="398959"/>
            <a:ext cx="114300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1995 г. в Библиотечном отделе функционирует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литературное объединение «Свеча»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посещают клуб преимущественно люди от 55 до 75 лет. Число посетителей этого объединения не уменьшается, а только растет с каждым годом. В настоящее членов клуба – 22.  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Темы встреч: краеведение, литературоведение, искусство и.т.д.).</a:t>
            </a:r>
          </a:p>
          <a:p>
            <a:pPr algn="just" eaLnBrk="0" hangingPunct="0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User\Desktop\фото к отчету\12 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09" y="2857496"/>
            <a:ext cx="542928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Users\User\Desktop\фото к отчету\12 10рр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857496"/>
            <a:ext cx="56832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133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0960" y="929801"/>
            <a:ext cx="1143008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Развивается система традиционных каталогов и картотек: алфавитный каталог, систематический каталог, краеведческая картотека.</a:t>
            </a:r>
          </a:p>
          <a:p>
            <a:pPr algn="just" eaLnBrk="0" hangingPunct="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Электронный каталог ведется на новые поступления и частично на краеведческий фонд. Всего в базе 14569 записей. За 2021 г. введено более 600 записей. </a:t>
            </a:r>
          </a:p>
          <a:p>
            <a:pPr algn="just" eaLnBrk="0" hangingPunct="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За год в библиотеке, было выполнено 2988 справок, из них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1269 справок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детей. Чаще всего читатели обращались с вопросами по истории, сельскому хозяйству, дошкольное воспитание, рукоделие. </a:t>
            </a:r>
          </a:p>
          <a:p>
            <a:pPr algn="just" eaLnBrk="0" hangingPunct="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Библиотека располагает универсальным фондом и ориентируются на все категории пользователей. Состав фонда представлен печатными изданиями, книгами, брошюрами, периодическими изданиями.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97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85709" y="645180"/>
            <a:ext cx="114300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Книжный фонд библиотеки составляет 31830 экз.  Значительно выделяется фонд детской литературы  - 53 % от общего книжного фонда и это преимущественно литература последних 5 лет издания.   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0" hangingPunct="0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 к отчету\п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1" y="2571744"/>
            <a:ext cx="558804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sun9-10.userapi.com/impg/m_R5xvpQf73hcHn-hMGc3jxj1BYjUch_GLVzVA/DrLO5TIIUWQ.jpg?size=1600x900&amp;quality=95&amp;sign=ddd9fa80c6040e5e071629ea895003a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7" y="3857628"/>
            <a:ext cx="6265377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164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963" y="500045"/>
            <a:ext cx="10858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отчетный год поступило более 600 экземпляров книг.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Соблюдается порядок  учета документов, входящих в состав библиотечного фонда. В библиотеке ведется инвентарный и суммарный учет.  Обработка литературы – в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автоматизированной библиотечной системе </a:t>
            </a:r>
            <a:r>
              <a:rPr lang="en-US" sz="36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SQL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Доступ к книжному фонду – открытый. 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 2021 г. списано 112 экз. по причине ветхости. </a:t>
            </a:r>
          </a:p>
        </p:txBody>
      </p:sp>
    </p:spTree>
    <p:extLst>
      <p:ext uri="{BB962C8B-B14F-4D97-AF65-F5344CB8AC3E}">
        <p14:creationId xmlns:p14="http://schemas.microsoft.com/office/powerpoint/2010/main" val="1139704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User\Desktop\фото к отчету\d4yr1SSr7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476" y="2143119"/>
            <a:ext cx="7334301" cy="412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960" y="274638"/>
            <a:ext cx="11430080" cy="1725602"/>
          </a:xfrm>
        </p:spPr>
        <p:txBody>
          <a:bodyPr/>
          <a:lstStyle/>
          <a:p>
            <a:pPr algn="just"/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b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книжными новинками для детей и взрослых можно познакомиться в библиотеках поселения, в соц. сети: В</a:t>
            </a:r>
            <a:r>
              <a:rPr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b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онтакте.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b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2022 г. 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b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b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Телеграм канале</a:t>
            </a:r>
            <a:endParaRPr lang="ru-RU" sz="2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182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0" y="2825262"/>
            <a:ext cx="11582400" cy="937846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79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5046" y="697523"/>
            <a:ext cx="9699674" cy="13129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Народное  гулянье «Коляда, коляда, отворяй ворота!»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с. Усть-Качка, ул. Победы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098" name="Picture 2" descr="C:\Users\user\Desktop\Клуб\aP62BUvoy4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5" y="1814680"/>
            <a:ext cx="5777369" cy="40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Клуб\ZJQHu_ut6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33" y="1814680"/>
            <a:ext cx="5389903" cy="40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9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53662" y="492369"/>
            <a:ext cx="9641058" cy="1219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50000"/>
              </a:lnSpc>
            </a:pP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>
                <a:solidFill>
                  <a:schemeClr val="tx1"/>
                </a:solidFill>
              </a:rPr>
              <a:t>В </a:t>
            </a:r>
            <a:r>
              <a:rPr lang="ru-RU" sz="3200" b="1" dirty="0" smtClean="0">
                <a:solidFill>
                  <a:schemeClr val="tx1"/>
                </a:solidFill>
              </a:rPr>
              <a:t>Юго-Камском сельском поселении </a:t>
            </a:r>
            <a:r>
              <a:rPr lang="ru-RU" sz="3200" b="1" dirty="0">
                <a:solidFill>
                  <a:schemeClr val="tx1"/>
                </a:solidFill>
              </a:rPr>
              <a:t>(конноспортивный клуб) </a:t>
            </a: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/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Коллективы </a:t>
            </a:r>
            <a:r>
              <a:rPr lang="ru-RU" sz="3200" b="1" dirty="0">
                <a:solidFill>
                  <a:schemeClr val="tx1"/>
                </a:solidFill>
              </a:rPr>
              <a:t>выезжали для участия в   Масленице и Сабантуе</a:t>
            </a:r>
          </a:p>
        </p:txBody>
      </p:sp>
      <p:pic>
        <p:nvPicPr>
          <p:cNvPr id="5123" name="Picture 3" descr="C:\Users\user\Desktop\Клуб\lBeMw7aD8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42" y="1883488"/>
            <a:ext cx="6239029" cy="42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луб\cEt6CWXS-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8" y="2022277"/>
            <a:ext cx="7043793" cy="39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Клуб\Zb48DxHbh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95" y="1736536"/>
            <a:ext cx="3311921" cy="248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Клуб\2jVsZttfRo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96" y="3802537"/>
            <a:ext cx="3311921" cy="24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4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5754" y="410309"/>
            <a:ext cx="9898966" cy="949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Масленичные гулянья на курорте, в д. Горшки, </a:t>
            </a:r>
            <a:br>
              <a:rPr lang="ru-RU" sz="3200" b="1" dirty="0" smtClean="0"/>
            </a:br>
            <a:r>
              <a:rPr lang="ru-RU" sz="3200" b="1" dirty="0" smtClean="0"/>
              <a:t>проводы русской зимы в  п. Красный Восход </a:t>
            </a:r>
            <a:endParaRPr lang="ru-RU" sz="3200" b="1" dirty="0"/>
          </a:p>
        </p:txBody>
      </p:sp>
      <p:pic>
        <p:nvPicPr>
          <p:cNvPr id="6146" name="Picture 2" descr="C:\Users\user\Desktop\Клуб\n7fm3XGg2U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5" y="1380557"/>
            <a:ext cx="3680441" cy="27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Клуб\MHEZzLe27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1380557"/>
            <a:ext cx="3876144" cy="27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Клуб\zM_CrDINlZ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15" y="3719923"/>
            <a:ext cx="3894363" cy="25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ownloads\attachm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7" y="1534717"/>
            <a:ext cx="2469805" cy="43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Клуб\dd4SZkIkFU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3737806"/>
            <a:ext cx="4010767" cy="25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4031" y="850446"/>
            <a:ext cx="9910689" cy="1596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Мероприятия, посвященные  Дню  Победы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Поздравление ветеранов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user\Desktop\Клуб\wTpbgWYw4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5" y="1820634"/>
            <a:ext cx="2490785" cy="44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Клуб\tek9M5Nxhy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20636"/>
            <a:ext cx="2522764" cy="44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Клуб\_cK7ZDdI-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36" y="1820635"/>
            <a:ext cx="2412922" cy="44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1187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ко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3656</TotalTime>
  <Words>1650</Words>
  <Application>Microsoft Office PowerPoint</Application>
  <PresentationFormat>Произвольный</PresentationFormat>
  <Paragraphs>185</Paragraphs>
  <Slides>58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Ретро</vt:lpstr>
      <vt:lpstr>1_Ретро</vt:lpstr>
      <vt:lpstr>2_Ретро</vt:lpstr>
      <vt:lpstr>3_Ретро</vt:lpstr>
      <vt:lpstr>кот</vt:lpstr>
      <vt:lpstr>МБУ «Усть-Качкинский ЦКИС». Культура </vt:lpstr>
      <vt:lpstr>Показатели культурно-массовой работы</vt:lpstr>
      <vt:lpstr>Проект  «Зелёный причал» создание тематического ландшафтного пространства «Кама» Проект победитель конкурса социальных и культурных проектов  Пермского  муниципального района  «Твоё время»</vt:lpstr>
      <vt:lpstr>Проект «Причал милосердия. Эвакогоспиталь № 4885»  В международном открытом грантовом конкурсе  «Православная инициатива-2021» </vt:lpstr>
      <vt:lpstr>Реализация  фестивального проекта  #БЕРЕГАОТКРЫТИЙ #ЛЕТОДАЧАКАЧКА Победителя грантового конкурса  Президентского фонда культурных инициатив</vt:lpstr>
      <vt:lpstr>Народное  гулянье «Коляда, коляда, отворяй ворота!»  с. Усть-Качка, ул. Победы </vt:lpstr>
      <vt:lpstr> В Юго-Камском сельском поселении (конноспортивный клуб)   Коллективы выезжали для участия в   Масленице и Сабантуе</vt:lpstr>
      <vt:lpstr> Масленичные гулянья на курорте, в д. Горшки,  проводы русской зимы в  п. Красный Восход </vt:lpstr>
      <vt:lpstr>Мероприятия, посвященные  Дню  Победы Поздравление ветеранов  </vt:lpstr>
      <vt:lpstr>       Мероприятия, посвященные Дню Победы  Акции "Георгиевская лента" и "Окна победы" </vt:lpstr>
      <vt:lpstr>       Мероприятия, посвященные Дню Победы  Возложение цветов к мемориалам  9 мая     </vt:lpstr>
      <vt:lpstr>       Мероприятия, посвященные Дню Победы  22 июня </vt:lpstr>
      <vt:lpstr>       Мероприятия, посвященные Дню Победы  Автопробег по  населенным пунктам, фото-сессии  </vt:lpstr>
      <vt:lpstr>   День России   </vt:lpstr>
      <vt:lpstr>    Детская летняя площадка в Красном Восходе </vt:lpstr>
      <vt:lpstr>Ансамбль  эстрадного танца «Эдельвейс»</vt:lpstr>
      <vt:lpstr>Танцевальный коллектив «Здравушка»</vt:lpstr>
      <vt:lpstr>Творческая студия «Свежий ветер»</vt:lpstr>
      <vt:lpstr>Вокальный  ансамбль «Луговчанка» </vt:lpstr>
      <vt:lpstr>ВИА «Net-Not»</vt:lpstr>
      <vt:lpstr>Фольклорный  коллектив «Замельница»</vt:lpstr>
      <vt:lpstr>Клуб «Народный экскурсовод»</vt:lpstr>
      <vt:lpstr>Творческий союз «Созвездие» </vt:lpstr>
      <vt:lpstr>Работа культорганизатора  Андрея Кожемяко </vt:lpstr>
      <vt:lpstr>Работа  по молодежной политике Людмилы Пунгиной </vt:lpstr>
      <vt:lpstr>МБУ «Усть-Качкинский ЦКИС». Спортивная жизнь</vt:lpstr>
      <vt:lpstr>Показатели спортивной работы </vt:lpstr>
      <vt:lpstr>События поселения </vt:lpstr>
      <vt:lpstr>События  поселения</vt:lpstr>
      <vt:lpstr>Команда по баскетболу  </vt:lpstr>
      <vt:lpstr>Команда по стрит-болу  </vt:lpstr>
      <vt:lpstr>Команда по настольному теннису  </vt:lpstr>
      <vt:lpstr>Команда по русским шашкам  </vt:lpstr>
      <vt:lpstr>Команда по футболу</vt:lpstr>
      <vt:lpstr>Команда по шахматам   </vt:lpstr>
      <vt:lpstr>Команда по волейболу мужская </vt:lpstr>
      <vt:lpstr>Команда по волейболу женская  </vt:lpstr>
      <vt:lpstr>Команда по гиревому спорту  </vt:lpstr>
      <vt:lpstr>Лыжные гонки и осенний кросс</vt:lpstr>
      <vt:lpstr>  БИБЛИОТЕЧНЫЙ   ОТДЕЛ  </vt:lpstr>
      <vt:lpstr>Презентация PowerPoint</vt:lpstr>
      <vt:lpstr>Презентация PowerPoint</vt:lpstr>
      <vt:lpstr>Презентация PowerPoint</vt:lpstr>
      <vt:lpstr>Акция "Диктант Победы"</vt:lpstr>
      <vt:lpstr>Творческие   выставки</vt:lpstr>
      <vt:lpstr>Презентация PowerPoint</vt:lpstr>
      <vt:lpstr>Экскурсии для самых маленьких</vt:lpstr>
      <vt:lpstr>Акция "Путешествие  с книгой"</vt:lpstr>
      <vt:lpstr>Игры, викторины и конкурсы</vt:lpstr>
      <vt:lpstr>Презентация PowerPoint</vt:lpstr>
      <vt:lpstr>Выставки,  стенды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 книжными новинками для детей и взрослых можно познакомиться в библиотеках поселения, в соц. сети: ВКонтакте. А с 2022 г.  и в Телеграм канале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«Красно-Восходовский СДК»</dc:title>
  <dc:creator>Елена</dc:creator>
  <cp:lastModifiedBy>Пользователь</cp:lastModifiedBy>
  <cp:revision>154</cp:revision>
  <dcterms:created xsi:type="dcterms:W3CDTF">2020-02-24T08:19:27Z</dcterms:created>
  <dcterms:modified xsi:type="dcterms:W3CDTF">2022-04-08T06:08:52Z</dcterms:modified>
</cp:coreProperties>
</file>